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93" r:id="rId2"/>
    <p:sldId id="294" r:id="rId3"/>
    <p:sldId id="316" r:id="rId4"/>
    <p:sldId id="338" r:id="rId5"/>
    <p:sldId id="346" r:id="rId6"/>
    <p:sldId id="347" r:id="rId7"/>
    <p:sldId id="348" r:id="rId8"/>
    <p:sldId id="344" r:id="rId9"/>
    <p:sldId id="339" r:id="rId10"/>
    <p:sldId id="350" r:id="rId11"/>
    <p:sldId id="345" r:id="rId12"/>
    <p:sldId id="340" r:id="rId13"/>
    <p:sldId id="349" r:id="rId14"/>
    <p:sldId id="360" r:id="rId15"/>
    <p:sldId id="359" r:id="rId16"/>
    <p:sldId id="351" r:id="rId17"/>
    <p:sldId id="357" r:id="rId18"/>
    <p:sldId id="358" r:id="rId19"/>
    <p:sldId id="355" r:id="rId20"/>
    <p:sldId id="356" r:id="rId21"/>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99CC0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55" autoAdjust="0"/>
    <p:restoredTop sz="94660"/>
  </p:normalViewPr>
  <p:slideViewPr>
    <p:cSldViewPr snapToGrid="0">
      <p:cViewPr varScale="1">
        <p:scale>
          <a:sx n="118" d="100"/>
          <a:sy n="118" d="100"/>
        </p:scale>
        <p:origin x="104" y="104"/>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3082"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519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61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ag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852928"/>
            <a:ext cx="10570464" cy="493776"/>
          </a:xfrm>
          <a:prstGeom prst="rect">
            <a:avLst/>
          </a:prstGeom>
        </p:spPr>
        <p:txBody>
          <a:bodyPr lIns="0" tIns="0" rIns="0" bIns="0" anchor="b"/>
          <a:lstStyle>
            <a:lvl1pPr algn="l">
              <a:defRPr sz="3000" b="1">
                <a:solidFill>
                  <a:schemeClr val="tx2"/>
                </a:solidFill>
                <a:latin typeface="Georgia" panose="02040502050405020303"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3429000"/>
            <a:ext cx="7699248" cy="2587752"/>
          </a:xfrm>
          <a:prstGeom prst="rect">
            <a:avLst/>
          </a:prstGeom>
        </p:spPr>
        <p:txBody>
          <a:bodyPr lIns="0" tIns="0" rIns="640080" bIns="0"/>
          <a:lstStyle>
            <a:lvl1pPr marL="0" indent="0" algn="l">
              <a:buNone/>
              <a:defRPr sz="2400">
                <a:latin typeface="Georgia" panose="020405020504050203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cxnSp>
        <p:nvCxnSpPr>
          <p:cNvPr id="11" name="Straight Connector 10"/>
          <p:cNvCxnSpPr/>
          <p:nvPr userDrawn="1"/>
        </p:nvCxnSpPr>
        <p:spPr>
          <a:xfrm>
            <a:off x="3246120" y="704023"/>
            <a:ext cx="870204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65" y="76200"/>
            <a:ext cx="3200135" cy="780223"/>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14734" y="3578598"/>
            <a:ext cx="2974602" cy="2974602"/>
          </a:xfrm>
          <a:prstGeom prst="rect">
            <a:avLst/>
          </a:prstGeom>
        </p:spPr>
      </p:pic>
    </p:spTree>
    <p:extLst>
      <p:ext uri="{BB962C8B-B14F-4D97-AF65-F5344CB8AC3E}">
        <p14:creationId xmlns:p14="http://schemas.microsoft.com/office/powerpoint/2010/main" val="2726329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996696"/>
            <a:ext cx="11530584" cy="740664"/>
          </a:xfrm>
          <a:prstGeom prst="rect">
            <a:avLst/>
          </a:prstGeom>
        </p:spPr>
        <p:txBody>
          <a:bodyPr lIns="0"/>
          <a:lstStyle>
            <a:lvl1pPr>
              <a:defRPr sz="2400" b="1">
                <a:solidFill>
                  <a:schemeClr val="tx2"/>
                </a:solidFill>
                <a:latin typeface="Georgia" panose="02040502050405020303" pitchFamily="18" charset="0"/>
              </a:defRPr>
            </a:lvl1pPr>
          </a:lstStyle>
          <a:p>
            <a:r>
              <a:rPr lang="en-US" smtClean="0"/>
              <a:t>Click to edit Master title style</a:t>
            </a:r>
            <a:endParaRPr lang="en-US" dirty="0"/>
          </a:p>
        </p:txBody>
      </p:sp>
      <p:sp>
        <p:nvSpPr>
          <p:cNvPr id="3" name="Content Placeholder 2"/>
          <p:cNvSpPr>
            <a:spLocks noGrp="1"/>
          </p:cNvSpPr>
          <p:nvPr>
            <p:ph idx="1" hasCustomPrompt="1"/>
          </p:nvPr>
        </p:nvSpPr>
        <p:spPr>
          <a:xfrm>
            <a:off x="365760" y="1810512"/>
            <a:ext cx="11539728" cy="4517136"/>
          </a:xfrm>
          <a:prstGeom prst="rect">
            <a:avLst/>
          </a:prstGeom>
        </p:spPr>
        <p:txBody>
          <a:bodyPr lIns="0"/>
          <a:lstStyle>
            <a:lvl1pPr marL="0" indent="0">
              <a:spcBef>
                <a:spcPts val="972"/>
              </a:spcBef>
              <a:buSzPct val="120000"/>
              <a:buFontTx/>
              <a:buNone/>
              <a:defRPr sz="1800">
                <a:solidFill>
                  <a:schemeClr val="tx1"/>
                </a:solidFill>
                <a:latin typeface="Georgia" panose="02040502050405020303" pitchFamily="18" charset="0"/>
              </a:defRPr>
            </a:lvl1pPr>
            <a:lvl2pPr marL="457200" indent="-228600">
              <a:spcBef>
                <a:spcPts val="594"/>
              </a:spcBef>
              <a:buClr>
                <a:schemeClr val="tx2"/>
              </a:buClr>
              <a:buSzPct val="150000"/>
              <a:buFont typeface="Wingdings" panose="05000000000000000000" pitchFamily="2" charset="2"/>
              <a:buChar char="§"/>
              <a:defRPr sz="1650">
                <a:solidFill>
                  <a:schemeClr val="tx1"/>
                </a:solidFill>
                <a:latin typeface="Georgia" panose="02040502050405020303" pitchFamily="18" charset="0"/>
              </a:defRPr>
            </a:lvl2pPr>
            <a:lvl3pPr marL="684213" indent="-228600">
              <a:spcBef>
                <a:spcPts val="540"/>
              </a:spcBef>
              <a:buClr>
                <a:schemeClr val="tx2"/>
              </a:buClr>
              <a:buSzPct val="150000"/>
              <a:buFont typeface="Wingdings" panose="05000000000000000000" pitchFamily="2" charset="2"/>
              <a:buChar char="§"/>
              <a:defRPr sz="1500">
                <a:solidFill>
                  <a:schemeClr val="tx1"/>
                </a:solidFill>
                <a:latin typeface="Georgia" panose="02040502050405020303" pitchFamily="18" charset="0"/>
              </a:defRPr>
            </a:lvl3pPr>
            <a:lvl4pPr marL="914400" indent="-228600">
              <a:spcBef>
                <a:spcPts val="540"/>
              </a:spcBef>
              <a:buClr>
                <a:schemeClr val="tx2"/>
              </a:buClr>
              <a:buSzPct val="120000"/>
              <a:buFont typeface="Wingdings" panose="05000000000000000000" pitchFamily="2" charset="2"/>
              <a:buChar char="§"/>
              <a:defRPr sz="1500">
                <a:solidFill>
                  <a:schemeClr val="tx1"/>
                </a:solidFill>
                <a:latin typeface="Georgia" panose="02040502050405020303" pitchFamily="18" charset="0"/>
              </a:defRPr>
            </a:lvl4pPr>
            <a:lvl5pPr marL="0" indent="0">
              <a:spcBef>
                <a:spcPts val="594"/>
              </a:spcBef>
              <a:buNone/>
              <a:defRPr sz="1650">
                <a:solidFill>
                  <a:schemeClr val="tx1"/>
                </a:solidFill>
                <a:latin typeface="Georgia" panose="02040502050405020303" pitchFamily="18" charset="0"/>
              </a:defRPr>
            </a:lvl5pPr>
          </a:lstStyle>
          <a:p>
            <a:pPr lvl="0"/>
            <a:r>
              <a:rPr lang="en-US" altLang="en-US" dirty="0" smtClean="0"/>
              <a:t>Top level text heading (with no bullet) goes here</a:t>
            </a:r>
            <a:endParaRPr lang="en-US" dirty="0" smtClean="0"/>
          </a:p>
          <a:p>
            <a:pPr lvl="1"/>
            <a:r>
              <a:rPr lang="en-US" altLang="en-US" dirty="0" smtClean="0"/>
              <a:t>The first level bullet is a large square</a:t>
            </a:r>
            <a:endParaRPr lang="en-US" dirty="0" smtClean="0"/>
          </a:p>
          <a:p>
            <a:pPr lvl="2"/>
            <a:r>
              <a:rPr lang="en-US" altLang="en-US" dirty="0" smtClean="0"/>
              <a:t>The second level bullet is square</a:t>
            </a:r>
            <a:endParaRPr lang="en-US" dirty="0" smtClean="0"/>
          </a:p>
          <a:p>
            <a:pPr lvl="3"/>
            <a:r>
              <a:rPr lang="en-US" altLang="en-US" dirty="0" smtClean="0"/>
              <a:t>The third level bullet is a small square</a:t>
            </a:r>
            <a:endParaRPr lang="en-US" dirty="0" smtClean="0"/>
          </a:p>
          <a:p>
            <a:pPr lvl="4"/>
            <a:endParaRPr lang="en-US" altLang="en-US" dirty="0" smtClean="0"/>
          </a:p>
          <a:p>
            <a:pPr lvl="4"/>
            <a:r>
              <a:rPr lang="en-US" altLang="en-US" dirty="0" smtClean="0"/>
              <a:t>Additional text goes here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371" y="76200"/>
            <a:ext cx="908229" cy="774128"/>
          </a:xfrm>
          <a:prstGeom prst="rect">
            <a:avLst/>
          </a:prstGeom>
        </p:spPr>
      </p:pic>
      <p:cxnSp>
        <p:nvCxnSpPr>
          <p:cNvPr id="9" name="Straight Connector 8"/>
          <p:cNvCxnSpPr/>
          <p:nvPr userDrawn="1"/>
        </p:nvCxnSpPr>
        <p:spPr>
          <a:xfrm>
            <a:off x="1097280" y="545528"/>
            <a:ext cx="1085088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652053" y="6553200"/>
            <a:ext cx="914400" cy="230832"/>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fld id="{06EBD0FC-F786-4C40-B882-EFFF85993AEA}" type="datetime1">
              <a:rPr lang="en-US" altLang="en-US" sz="900" smtClean="0">
                <a:solidFill>
                  <a:schemeClr val="tx1">
                    <a:lumMod val="50000"/>
                    <a:lumOff val="50000"/>
                  </a:schemeClr>
                </a:solidFill>
                <a:latin typeface="Arial" panose="020B0604020202020204" pitchFamily="34" charset="0"/>
                <a:cs typeface="Arial" panose="020B0604020202020204" pitchFamily="34" charset="0"/>
              </a:rPr>
              <a:pPr marL="0" marR="0" indent="0" algn="ctr" defTabSz="914400" rtl="0" eaLnBrk="1" fontAlgn="base" latinLnBrk="0" hangingPunct="1">
                <a:lnSpc>
                  <a:spcPct val="100000"/>
                </a:lnSpc>
                <a:spcBef>
                  <a:spcPct val="0"/>
                </a:spcBef>
                <a:spcAft>
                  <a:spcPct val="0"/>
                </a:spcAft>
                <a:buClrTx/>
                <a:buSzTx/>
                <a:buFontTx/>
                <a:buNone/>
                <a:tabLst/>
                <a:defRPr/>
              </a:pPr>
              <a:t>9/6/2017</a:t>
            </a:fld>
            <a:endParaRPr lang="en-US" altLang="en-US" sz="900" dirty="0" smtClean="0">
              <a:solidFill>
                <a:schemeClr val="tx1">
                  <a:lumMod val="50000"/>
                  <a:lumOff val="50000"/>
                </a:schemeClr>
              </a:solidFill>
              <a:latin typeface="Arial" panose="020B0604020202020204" pitchFamily="34" charset="0"/>
              <a:cs typeface="Arial" panose="020B0604020202020204" pitchFamily="34" charset="0"/>
            </a:endParaRPr>
          </a:p>
        </p:txBody>
      </p:sp>
      <p:sp>
        <p:nvSpPr>
          <p:cNvPr id="11" name="Footer Placeholder 4"/>
          <p:cNvSpPr>
            <a:spLocks noGrp="1"/>
          </p:cNvSpPr>
          <p:nvPr>
            <p:ph type="ftr" sz="quarter" idx="11"/>
          </p:nvPr>
        </p:nvSpPr>
        <p:spPr>
          <a:xfrm>
            <a:off x="152400" y="6553200"/>
            <a:ext cx="4114800" cy="230832"/>
          </a:xfrm>
          <a:prstGeom prst="rect">
            <a:avLst/>
          </a:prstGeom>
          <a:noFill/>
        </p:spPr>
        <p:txBody>
          <a:bodyPr wrap="square" rtlCol="0">
            <a:spAutoFit/>
          </a:bodyPr>
          <a:lstStyle>
            <a:lvl1pPr>
              <a:defRPr lang="en-US" sz="900" smtClean="0">
                <a:solidFill>
                  <a:schemeClr val="tx1">
                    <a:lumMod val="50000"/>
                    <a:lumOff val="50000"/>
                  </a:schemeClr>
                </a:solidFill>
                <a:latin typeface="Arial" panose="020B0604020202020204" pitchFamily="34" charset="0"/>
                <a:cs typeface="Arial" panose="020B0604020202020204" pitchFamily="34" charset="0"/>
              </a:defRPr>
            </a:lvl1pPr>
          </a:lstStyle>
          <a:p>
            <a:pPr fontAlgn="base">
              <a:spcBef>
                <a:spcPct val="0"/>
              </a:spcBef>
              <a:spcAft>
                <a:spcPct val="0"/>
              </a:spcAft>
            </a:pPr>
            <a:r>
              <a:rPr lang="en-US" dirty="0" smtClean="0"/>
              <a:t>Insert Presentation Title Here</a:t>
            </a:r>
            <a:endParaRPr lang="en-US" dirty="0"/>
          </a:p>
        </p:txBody>
      </p:sp>
    </p:spTree>
    <p:extLst>
      <p:ext uri="{BB962C8B-B14F-4D97-AF65-F5344CB8AC3E}">
        <p14:creationId xmlns:p14="http://schemas.microsoft.com/office/powerpoint/2010/main" val="1375740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996696"/>
            <a:ext cx="11530584" cy="740664"/>
          </a:xfrm>
          <a:prstGeom prst="rect">
            <a:avLst/>
          </a:prstGeom>
        </p:spPr>
        <p:txBody>
          <a:bodyPr lIns="0"/>
          <a:lstStyle>
            <a:lvl1pPr>
              <a:defRPr sz="2400" b="1">
                <a:solidFill>
                  <a:schemeClr val="tx2"/>
                </a:solidFill>
                <a:latin typeface="Georgia" panose="02040502050405020303" pitchFamily="18" charset="0"/>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371" y="76200"/>
            <a:ext cx="908229" cy="774128"/>
          </a:xfrm>
          <a:prstGeom prst="rect">
            <a:avLst/>
          </a:prstGeom>
        </p:spPr>
      </p:pic>
      <p:cxnSp>
        <p:nvCxnSpPr>
          <p:cNvPr id="9" name="Straight Connector 8"/>
          <p:cNvCxnSpPr/>
          <p:nvPr userDrawn="1"/>
        </p:nvCxnSpPr>
        <p:spPr>
          <a:xfrm>
            <a:off x="1097280" y="545528"/>
            <a:ext cx="1085088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able Placeholder 4"/>
          <p:cNvSpPr>
            <a:spLocks noGrp="1"/>
          </p:cNvSpPr>
          <p:nvPr>
            <p:ph type="tbl" sz="quarter" idx="10"/>
          </p:nvPr>
        </p:nvSpPr>
        <p:spPr>
          <a:xfrm>
            <a:off x="365760" y="1809750"/>
            <a:ext cx="11539728" cy="4518025"/>
          </a:xfrm>
          <a:prstGeom prst="rect">
            <a:avLst/>
          </a:prstGeom>
        </p:spPr>
        <p:txBody>
          <a:bodyPr/>
          <a:lstStyle>
            <a:lvl1pPr marL="0" indent="0">
              <a:buClr>
                <a:schemeClr val="tx2"/>
              </a:buClr>
              <a:buFontTx/>
              <a:buNone/>
              <a:defRPr sz="1800"/>
            </a:lvl1pPr>
          </a:lstStyle>
          <a:p>
            <a:r>
              <a:rPr lang="en-US" dirty="0" smtClean="0"/>
              <a:t>Click icon to add table</a:t>
            </a:r>
            <a:endParaRPr lang="en-US" dirty="0"/>
          </a:p>
        </p:txBody>
      </p:sp>
      <p:sp>
        <p:nvSpPr>
          <p:cNvPr id="10" name="TextBox 9"/>
          <p:cNvSpPr txBox="1"/>
          <p:nvPr userDrawn="1"/>
        </p:nvSpPr>
        <p:spPr>
          <a:xfrm>
            <a:off x="5652053" y="6553200"/>
            <a:ext cx="914400" cy="230832"/>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fld id="{06EBD0FC-F786-4C40-B882-EFFF85993AEA}" type="datetime1">
              <a:rPr lang="en-US" altLang="en-US" sz="900" smtClean="0">
                <a:solidFill>
                  <a:schemeClr val="tx1">
                    <a:lumMod val="50000"/>
                    <a:lumOff val="50000"/>
                  </a:schemeClr>
                </a:solidFill>
                <a:latin typeface="Arial" panose="020B0604020202020204" pitchFamily="34" charset="0"/>
                <a:cs typeface="Arial" panose="020B0604020202020204" pitchFamily="34" charset="0"/>
              </a:rPr>
              <a:pPr marL="0" marR="0" indent="0" algn="ctr" defTabSz="914400" rtl="0" eaLnBrk="1" fontAlgn="base" latinLnBrk="0" hangingPunct="1">
                <a:lnSpc>
                  <a:spcPct val="100000"/>
                </a:lnSpc>
                <a:spcBef>
                  <a:spcPct val="0"/>
                </a:spcBef>
                <a:spcAft>
                  <a:spcPct val="0"/>
                </a:spcAft>
                <a:buClrTx/>
                <a:buSzTx/>
                <a:buFontTx/>
                <a:buNone/>
                <a:tabLst/>
                <a:defRPr/>
              </a:pPr>
              <a:t>9/6/2017</a:t>
            </a:fld>
            <a:endParaRPr lang="en-US" altLang="en-US" sz="900" dirty="0" smtClean="0">
              <a:solidFill>
                <a:schemeClr val="tx1">
                  <a:lumMod val="50000"/>
                  <a:lumOff val="50000"/>
                </a:schemeClr>
              </a:solidFill>
              <a:latin typeface="Arial" panose="020B0604020202020204" pitchFamily="34" charset="0"/>
              <a:cs typeface="Arial" panose="020B0604020202020204" pitchFamily="34" charset="0"/>
            </a:endParaRPr>
          </a:p>
        </p:txBody>
      </p:sp>
      <p:sp>
        <p:nvSpPr>
          <p:cNvPr id="11" name="Footer Placeholder 4"/>
          <p:cNvSpPr>
            <a:spLocks noGrp="1"/>
          </p:cNvSpPr>
          <p:nvPr>
            <p:ph type="ftr" sz="quarter" idx="11"/>
          </p:nvPr>
        </p:nvSpPr>
        <p:spPr>
          <a:xfrm>
            <a:off x="152400" y="6553200"/>
            <a:ext cx="4114800" cy="230832"/>
          </a:xfrm>
          <a:prstGeom prst="rect">
            <a:avLst/>
          </a:prstGeom>
          <a:noFill/>
        </p:spPr>
        <p:txBody>
          <a:bodyPr wrap="square" rtlCol="0">
            <a:spAutoFit/>
          </a:bodyPr>
          <a:lstStyle>
            <a:lvl1pPr>
              <a:defRPr lang="en-US" sz="900" smtClean="0">
                <a:solidFill>
                  <a:schemeClr val="tx1">
                    <a:lumMod val="50000"/>
                    <a:lumOff val="50000"/>
                  </a:schemeClr>
                </a:solidFill>
                <a:latin typeface="Arial" panose="020B0604020202020204" pitchFamily="34" charset="0"/>
                <a:cs typeface="Arial" panose="020B0604020202020204" pitchFamily="34" charset="0"/>
              </a:defRPr>
            </a:lvl1pPr>
          </a:lstStyle>
          <a:p>
            <a:pPr fontAlgn="base">
              <a:spcBef>
                <a:spcPct val="0"/>
              </a:spcBef>
              <a:spcAft>
                <a:spcPct val="0"/>
              </a:spcAft>
            </a:pPr>
            <a:r>
              <a:rPr lang="en-US" dirty="0" smtClean="0"/>
              <a:t>Insert Presentation Title Here</a:t>
            </a:r>
            <a:endParaRPr lang="en-US" dirty="0"/>
          </a:p>
        </p:txBody>
      </p:sp>
    </p:spTree>
    <p:extLst>
      <p:ext uri="{BB962C8B-B14F-4D97-AF65-F5344CB8AC3E}">
        <p14:creationId xmlns:p14="http://schemas.microsoft.com/office/powerpoint/2010/main" val="2804222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996696"/>
            <a:ext cx="11530584" cy="740664"/>
          </a:xfrm>
          <a:prstGeom prst="rect">
            <a:avLst/>
          </a:prstGeom>
        </p:spPr>
        <p:txBody>
          <a:bodyPr lIns="0"/>
          <a:lstStyle>
            <a:lvl1pPr>
              <a:defRPr sz="2400" b="1">
                <a:solidFill>
                  <a:schemeClr val="tx2"/>
                </a:solidFill>
                <a:latin typeface="Georgia" panose="02040502050405020303" pitchFamily="18" charset="0"/>
              </a:defRPr>
            </a:lvl1pPr>
          </a:lstStyle>
          <a:p>
            <a:r>
              <a:rPr lang="en-US" smtClean="0"/>
              <a:t>Click to edit Master title style</a:t>
            </a:r>
            <a:endParaRPr lang="en-US" dirty="0"/>
          </a:p>
        </p:txBody>
      </p:sp>
      <p:sp>
        <p:nvSpPr>
          <p:cNvPr id="3" name="Content Placeholder 2"/>
          <p:cNvSpPr>
            <a:spLocks noGrp="1"/>
          </p:cNvSpPr>
          <p:nvPr>
            <p:ph idx="1" hasCustomPrompt="1"/>
          </p:nvPr>
        </p:nvSpPr>
        <p:spPr>
          <a:xfrm>
            <a:off x="365760" y="2427972"/>
            <a:ext cx="5486400" cy="3899675"/>
          </a:xfrm>
          <a:prstGeom prst="rect">
            <a:avLst/>
          </a:prstGeom>
        </p:spPr>
        <p:txBody>
          <a:bodyPr lIns="0"/>
          <a:lstStyle>
            <a:lvl1pPr marL="0" indent="0">
              <a:spcBef>
                <a:spcPts val="972"/>
              </a:spcBef>
              <a:buSzPct val="120000"/>
              <a:buFontTx/>
              <a:buNone/>
              <a:defRPr sz="1800">
                <a:solidFill>
                  <a:schemeClr val="tx1"/>
                </a:solidFill>
                <a:latin typeface="Georgia" panose="02040502050405020303" pitchFamily="18" charset="0"/>
              </a:defRPr>
            </a:lvl1pPr>
            <a:lvl2pPr marL="457200" indent="-228600">
              <a:spcBef>
                <a:spcPts val="594"/>
              </a:spcBef>
              <a:buClr>
                <a:schemeClr val="tx2"/>
              </a:buClr>
              <a:buSzPct val="150000"/>
              <a:buFont typeface="Wingdings" panose="05000000000000000000" pitchFamily="2" charset="2"/>
              <a:buChar char="§"/>
              <a:defRPr sz="1650">
                <a:solidFill>
                  <a:schemeClr val="tx1"/>
                </a:solidFill>
                <a:latin typeface="Georgia" panose="02040502050405020303" pitchFamily="18" charset="0"/>
              </a:defRPr>
            </a:lvl2pPr>
            <a:lvl3pPr marL="684213" indent="-228600">
              <a:spcBef>
                <a:spcPts val="540"/>
              </a:spcBef>
              <a:buClr>
                <a:schemeClr val="tx2"/>
              </a:buClr>
              <a:buSzPct val="150000"/>
              <a:buFont typeface="Wingdings" panose="05000000000000000000" pitchFamily="2" charset="2"/>
              <a:buChar char="§"/>
              <a:defRPr sz="1500">
                <a:solidFill>
                  <a:schemeClr val="tx1"/>
                </a:solidFill>
                <a:latin typeface="Georgia" panose="02040502050405020303" pitchFamily="18" charset="0"/>
              </a:defRPr>
            </a:lvl3pPr>
            <a:lvl4pPr marL="914400" indent="-228600">
              <a:spcBef>
                <a:spcPts val="540"/>
              </a:spcBef>
              <a:buClr>
                <a:schemeClr val="tx2"/>
              </a:buClr>
              <a:buSzPct val="120000"/>
              <a:buFont typeface="Wingdings" panose="05000000000000000000" pitchFamily="2" charset="2"/>
              <a:buChar char="§"/>
              <a:defRPr sz="1500">
                <a:solidFill>
                  <a:schemeClr val="tx1"/>
                </a:solidFill>
                <a:latin typeface="Georgia" panose="02040502050405020303" pitchFamily="18" charset="0"/>
              </a:defRPr>
            </a:lvl4pPr>
            <a:lvl5pPr marL="0" indent="0">
              <a:spcBef>
                <a:spcPts val="594"/>
              </a:spcBef>
              <a:buNone/>
              <a:defRPr sz="1650">
                <a:solidFill>
                  <a:schemeClr val="tx1"/>
                </a:solidFill>
                <a:latin typeface="Georgia" panose="02040502050405020303" pitchFamily="18" charset="0"/>
              </a:defRPr>
            </a:lvl5pPr>
          </a:lstStyle>
          <a:p>
            <a:pPr lvl="0"/>
            <a:r>
              <a:rPr lang="en-US" altLang="en-US" dirty="0" smtClean="0"/>
              <a:t>Top level text heading (with no bullet) goes here</a:t>
            </a:r>
            <a:endParaRPr lang="en-US" dirty="0" smtClean="0"/>
          </a:p>
          <a:p>
            <a:pPr lvl="1"/>
            <a:r>
              <a:rPr lang="en-US" altLang="en-US" dirty="0" smtClean="0"/>
              <a:t>The first level bullet is a large square</a:t>
            </a:r>
            <a:endParaRPr lang="en-US" dirty="0" smtClean="0"/>
          </a:p>
          <a:p>
            <a:pPr lvl="2"/>
            <a:r>
              <a:rPr lang="en-US" altLang="en-US" dirty="0" smtClean="0"/>
              <a:t>The second level bullet is square</a:t>
            </a:r>
            <a:endParaRPr lang="en-US" dirty="0" smtClean="0"/>
          </a:p>
          <a:p>
            <a:pPr lvl="3"/>
            <a:r>
              <a:rPr lang="en-US" altLang="en-US" dirty="0" smtClean="0"/>
              <a:t>The third level bullet is a small square</a:t>
            </a:r>
            <a:endParaRPr lang="en-US" dirty="0" smtClean="0"/>
          </a:p>
          <a:p>
            <a:pPr lvl="4"/>
            <a:endParaRPr lang="en-US" altLang="en-US" dirty="0" smtClean="0"/>
          </a:p>
          <a:p>
            <a:pPr lvl="4"/>
            <a:r>
              <a:rPr lang="en-US" altLang="en-US" dirty="0" smtClean="0"/>
              <a:t>Additional text goes here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371" y="76200"/>
            <a:ext cx="908229" cy="774128"/>
          </a:xfrm>
          <a:prstGeom prst="rect">
            <a:avLst/>
          </a:prstGeom>
        </p:spPr>
      </p:pic>
      <p:cxnSp>
        <p:nvCxnSpPr>
          <p:cNvPr id="9" name="Straight Connector 8"/>
          <p:cNvCxnSpPr/>
          <p:nvPr userDrawn="1"/>
        </p:nvCxnSpPr>
        <p:spPr>
          <a:xfrm>
            <a:off x="1097280" y="545528"/>
            <a:ext cx="1085088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652053" y="6553200"/>
            <a:ext cx="914400" cy="230832"/>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fld id="{06EBD0FC-F786-4C40-B882-EFFF85993AEA}" type="datetime1">
              <a:rPr lang="en-US" altLang="en-US" sz="900" smtClean="0">
                <a:solidFill>
                  <a:schemeClr val="tx1">
                    <a:lumMod val="50000"/>
                    <a:lumOff val="50000"/>
                  </a:schemeClr>
                </a:solidFill>
                <a:latin typeface="Arial" panose="020B0604020202020204" pitchFamily="34" charset="0"/>
                <a:cs typeface="Arial" panose="020B0604020202020204" pitchFamily="34" charset="0"/>
              </a:rPr>
              <a:pPr marL="0" marR="0" indent="0" algn="ctr" defTabSz="914400" rtl="0" eaLnBrk="1" fontAlgn="base" latinLnBrk="0" hangingPunct="1">
                <a:lnSpc>
                  <a:spcPct val="100000"/>
                </a:lnSpc>
                <a:spcBef>
                  <a:spcPct val="0"/>
                </a:spcBef>
                <a:spcAft>
                  <a:spcPct val="0"/>
                </a:spcAft>
                <a:buClrTx/>
                <a:buSzTx/>
                <a:buFontTx/>
                <a:buNone/>
                <a:tabLst/>
                <a:defRPr/>
              </a:pPr>
              <a:t>9/6/2017</a:t>
            </a:fld>
            <a:endParaRPr lang="en-US" altLang="en-US" sz="900" dirty="0" smtClean="0">
              <a:solidFill>
                <a:schemeClr val="tx1">
                  <a:lumMod val="50000"/>
                  <a:lumOff val="50000"/>
                </a:schemeClr>
              </a:solidFill>
              <a:latin typeface="Arial" panose="020B0604020202020204" pitchFamily="34" charset="0"/>
              <a:cs typeface="Arial" panose="020B0604020202020204" pitchFamily="34" charset="0"/>
            </a:endParaRPr>
          </a:p>
        </p:txBody>
      </p:sp>
      <p:sp>
        <p:nvSpPr>
          <p:cNvPr id="11" name="Footer Placeholder 4"/>
          <p:cNvSpPr>
            <a:spLocks noGrp="1"/>
          </p:cNvSpPr>
          <p:nvPr>
            <p:ph type="ftr" sz="quarter" idx="11"/>
          </p:nvPr>
        </p:nvSpPr>
        <p:spPr>
          <a:xfrm>
            <a:off x="152400" y="6553200"/>
            <a:ext cx="4114800" cy="230832"/>
          </a:xfrm>
          <a:prstGeom prst="rect">
            <a:avLst/>
          </a:prstGeom>
          <a:noFill/>
        </p:spPr>
        <p:txBody>
          <a:bodyPr wrap="square" rtlCol="0">
            <a:spAutoFit/>
          </a:bodyPr>
          <a:lstStyle>
            <a:lvl1pPr>
              <a:defRPr lang="en-US" sz="900" smtClean="0">
                <a:solidFill>
                  <a:schemeClr val="tx1">
                    <a:lumMod val="50000"/>
                    <a:lumOff val="50000"/>
                  </a:schemeClr>
                </a:solidFill>
                <a:latin typeface="Arial" panose="020B0604020202020204" pitchFamily="34" charset="0"/>
                <a:cs typeface="Arial" panose="020B0604020202020204" pitchFamily="34" charset="0"/>
              </a:defRPr>
            </a:lvl1pPr>
          </a:lstStyle>
          <a:p>
            <a:pPr fontAlgn="base">
              <a:spcBef>
                <a:spcPct val="0"/>
              </a:spcBef>
              <a:spcAft>
                <a:spcPct val="0"/>
              </a:spcAft>
            </a:pPr>
            <a:r>
              <a:rPr lang="en-US" dirty="0" smtClean="0"/>
              <a:t>Insert Presentation Title Here</a:t>
            </a:r>
            <a:endParaRPr lang="en-US" dirty="0"/>
          </a:p>
        </p:txBody>
      </p:sp>
      <p:sp>
        <p:nvSpPr>
          <p:cNvPr id="12" name="Content Placeholder 2"/>
          <p:cNvSpPr>
            <a:spLocks noGrp="1"/>
          </p:cNvSpPr>
          <p:nvPr>
            <p:ph idx="12" hasCustomPrompt="1"/>
          </p:nvPr>
        </p:nvSpPr>
        <p:spPr>
          <a:xfrm>
            <a:off x="6409944" y="2427972"/>
            <a:ext cx="5486400" cy="3899675"/>
          </a:xfrm>
          <a:prstGeom prst="rect">
            <a:avLst/>
          </a:prstGeom>
        </p:spPr>
        <p:txBody>
          <a:bodyPr lIns="0"/>
          <a:lstStyle>
            <a:lvl1pPr marL="0" indent="0">
              <a:spcBef>
                <a:spcPts val="972"/>
              </a:spcBef>
              <a:buSzPct val="120000"/>
              <a:buFontTx/>
              <a:buNone/>
              <a:defRPr sz="1800">
                <a:solidFill>
                  <a:schemeClr val="tx1"/>
                </a:solidFill>
                <a:latin typeface="Georgia" panose="02040502050405020303" pitchFamily="18" charset="0"/>
              </a:defRPr>
            </a:lvl1pPr>
            <a:lvl2pPr marL="457200" indent="-228600">
              <a:spcBef>
                <a:spcPts val="594"/>
              </a:spcBef>
              <a:buClr>
                <a:schemeClr val="tx2"/>
              </a:buClr>
              <a:buSzPct val="150000"/>
              <a:buFont typeface="Wingdings" panose="05000000000000000000" pitchFamily="2" charset="2"/>
              <a:buChar char="§"/>
              <a:defRPr sz="1650">
                <a:solidFill>
                  <a:schemeClr val="tx1"/>
                </a:solidFill>
                <a:latin typeface="Georgia" panose="02040502050405020303" pitchFamily="18" charset="0"/>
              </a:defRPr>
            </a:lvl2pPr>
            <a:lvl3pPr marL="684213" indent="-228600">
              <a:spcBef>
                <a:spcPts val="540"/>
              </a:spcBef>
              <a:buClr>
                <a:schemeClr val="tx2"/>
              </a:buClr>
              <a:buSzPct val="150000"/>
              <a:buFont typeface="Wingdings" panose="05000000000000000000" pitchFamily="2" charset="2"/>
              <a:buChar char="§"/>
              <a:defRPr sz="1500">
                <a:solidFill>
                  <a:schemeClr val="tx1"/>
                </a:solidFill>
                <a:latin typeface="Georgia" panose="02040502050405020303" pitchFamily="18" charset="0"/>
              </a:defRPr>
            </a:lvl3pPr>
            <a:lvl4pPr marL="914400" indent="-228600">
              <a:spcBef>
                <a:spcPts val="540"/>
              </a:spcBef>
              <a:buClr>
                <a:schemeClr val="tx2"/>
              </a:buClr>
              <a:buSzPct val="120000"/>
              <a:buFont typeface="Wingdings" panose="05000000000000000000" pitchFamily="2" charset="2"/>
              <a:buChar char="§"/>
              <a:defRPr sz="1500">
                <a:solidFill>
                  <a:schemeClr val="tx1"/>
                </a:solidFill>
                <a:latin typeface="Georgia" panose="02040502050405020303" pitchFamily="18" charset="0"/>
              </a:defRPr>
            </a:lvl4pPr>
            <a:lvl5pPr marL="0" indent="0">
              <a:spcBef>
                <a:spcPts val="594"/>
              </a:spcBef>
              <a:buNone/>
              <a:defRPr sz="1650">
                <a:solidFill>
                  <a:schemeClr val="tx1"/>
                </a:solidFill>
                <a:latin typeface="Georgia" panose="02040502050405020303" pitchFamily="18" charset="0"/>
              </a:defRPr>
            </a:lvl5pPr>
          </a:lstStyle>
          <a:p>
            <a:pPr lvl="0"/>
            <a:r>
              <a:rPr lang="en-US" altLang="en-US" dirty="0" smtClean="0"/>
              <a:t>Top level text heading (with no bullet) goes here</a:t>
            </a:r>
            <a:endParaRPr lang="en-US" dirty="0" smtClean="0"/>
          </a:p>
          <a:p>
            <a:pPr lvl="1"/>
            <a:r>
              <a:rPr lang="en-US" altLang="en-US" dirty="0" smtClean="0"/>
              <a:t>The first level bullet is a large square</a:t>
            </a:r>
            <a:endParaRPr lang="en-US" dirty="0" smtClean="0"/>
          </a:p>
          <a:p>
            <a:pPr lvl="2"/>
            <a:r>
              <a:rPr lang="en-US" altLang="en-US" dirty="0" smtClean="0"/>
              <a:t>The second level bullet is square</a:t>
            </a:r>
            <a:endParaRPr lang="en-US" dirty="0" smtClean="0"/>
          </a:p>
          <a:p>
            <a:pPr lvl="3"/>
            <a:r>
              <a:rPr lang="en-US" altLang="en-US" dirty="0" smtClean="0"/>
              <a:t>The third level bullet is a small square</a:t>
            </a:r>
            <a:endParaRPr lang="en-US" dirty="0" smtClean="0"/>
          </a:p>
          <a:p>
            <a:pPr lvl="4"/>
            <a:endParaRPr lang="en-US" altLang="en-US" dirty="0" smtClean="0"/>
          </a:p>
          <a:p>
            <a:pPr lvl="4"/>
            <a:r>
              <a:rPr lang="en-US" altLang="en-US" dirty="0" smtClean="0"/>
              <a:t>Additional text goes here</a:t>
            </a:r>
            <a:endParaRPr lang="en-US" dirty="0"/>
          </a:p>
        </p:txBody>
      </p:sp>
      <p:sp>
        <p:nvSpPr>
          <p:cNvPr id="13" name="Text Placeholder 11"/>
          <p:cNvSpPr>
            <a:spLocks noGrp="1"/>
          </p:cNvSpPr>
          <p:nvPr>
            <p:ph type="body" sz="quarter" idx="13" hasCustomPrompt="1"/>
          </p:nvPr>
        </p:nvSpPr>
        <p:spPr>
          <a:xfrm>
            <a:off x="365759" y="1777866"/>
            <a:ext cx="5486400" cy="609600"/>
          </a:xfrm>
          <a:prstGeom prst="rect">
            <a:avLst/>
          </a:prstGeom>
        </p:spPr>
        <p:txBody>
          <a:bodyPr lIns="0"/>
          <a:lstStyle>
            <a:lvl1pPr marL="0" indent="0">
              <a:buFontTx/>
              <a:buNone/>
              <a:defRPr sz="1800" b="1" baseline="0">
                <a:latin typeface="Georgia" panose="02040502050405020303" pitchFamily="18" charset="0"/>
              </a:defRPr>
            </a:lvl1pPr>
          </a:lstStyle>
          <a:p>
            <a:pPr lvl="0"/>
            <a:r>
              <a:rPr lang="en-US" dirty="0" smtClean="0"/>
              <a:t>Click to add Column Heading</a:t>
            </a:r>
            <a:endParaRPr lang="en-US" dirty="0"/>
          </a:p>
        </p:txBody>
      </p:sp>
      <p:sp>
        <p:nvSpPr>
          <p:cNvPr id="14" name="Text Placeholder 11"/>
          <p:cNvSpPr>
            <a:spLocks noGrp="1"/>
          </p:cNvSpPr>
          <p:nvPr>
            <p:ph type="body" sz="quarter" idx="14" hasCustomPrompt="1"/>
          </p:nvPr>
        </p:nvSpPr>
        <p:spPr>
          <a:xfrm>
            <a:off x="6409944" y="1777866"/>
            <a:ext cx="5486400" cy="609600"/>
          </a:xfrm>
          <a:prstGeom prst="rect">
            <a:avLst/>
          </a:prstGeom>
        </p:spPr>
        <p:txBody>
          <a:bodyPr lIns="0"/>
          <a:lstStyle>
            <a:lvl1pPr marL="0" indent="0">
              <a:buFontTx/>
              <a:buNone/>
              <a:defRPr sz="1800" b="1" baseline="0">
                <a:latin typeface="Georgia" panose="02040502050405020303" pitchFamily="18" charset="0"/>
              </a:defRPr>
            </a:lvl1pPr>
          </a:lstStyle>
          <a:p>
            <a:pPr lvl="0"/>
            <a:r>
              <a:rPr lang="en-US" dirty="0" smtClean="0"/>
              <a:t>Click to add Column Heading</a:t>
            </a:r>
            <a:endParaRPr lang="en-US" dirty="0"/>
          </a:p>
        </p:txBody>
      </p:sp>
    </p:spTree>
    <p:extLst>
      <p:ext uri="{BB962C8B-B14F-4D97-AF65-F5344CB8AC3E}">
        <p14:creationId xmlns:p14="http://schemas.microsoft.com/office/powerpoint/2010/main" val="1606974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14" name="TextBox 13"/>
          <p:cNvSpPr txBox="1"/>
          <p:nvPr userDrawn="1"/>
        </p:nvSpPr>
        <p:spPr>
          <a:xfrm>
            <a:off x="5652053" y="6553200"/>
            <a:ext cx="914400" cy="230832"/>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fld id="{06EBD0FC-F786-4C40-B882-EFFF85993AEA}" type="datetime1">
              <a:rPr lang="en-US" altLang="en-US" sz="900" smtClean="0">
                <a:solidFill>
                  <a:schemeClr val="tx1">
                    <a:lumMod val="50000"/>
                    <a:lumOff val="50000"/>
                  </a:schemeClr>
                </a:solidFill>
                <a:latin typeface="Arial" panose="020B0604020202020204" pitchFamily="34" charset="0"/>
                <a:cs typeface="Arial" panose="020B0604020202020204" pitchFamily="34" charset="0"/>
              </a:rPr>
              <a:pPr marL="0" marR="0" indent="0" algn="ctr" defTabSz="914400" rtl="0" eaLnBrk="1" fontAlgn="base" latinLnBrk="0" hangingPunct="1">
                <a:lnSpc>
                  <a:spcPct val="100000"/>
                </a:lnSpc>
                <a:spcBef>
                  <a:spcPct val="0"/>
                </a:spcBef>
                <a:spcAft>
                  <a:spcPct val="0"/>
                </a:spcAft>
                <a:buClrTx/>
                <a:buSzTx/>
                <a:buFontTx/>
                <a:buNone/>
                <a:tabLst/>
                <a:defRPr/>
              </a:pPr>
              <a:t>9/6/2017</a:t>
            </a:fld>
            <a:endParaRPr lang="en-US" altLang="en-US" sz="900" dirty="0" smtClean="0">
              <a:solidFill>
                <a:schemeClr val="tx1">
                  <a:lumMod val="50000"/>
                  <a:lumOff val="50000"/>
                </a:schemeClr>
              </a:solidFill>
              <a:latin typeface="Arial" panose="020B0604020202020204" pitchFamily="34" charset="0"/>
              <a:cs typeface="Arial" panose="020B0604020202020204" pitchFamily="34" charset="0"/>
            </a:endParaRPr>
          </a:p>
        </p:txBody>
      </p:sp>
      <p:sp>
        <p:nvSpPr>
          <p:cNvPr id="15" name="Footer Placeholder 4"/>
          <p:cNvSpPr>
            <a:spLocks noGrp="1"/>
          </p:cNvSpPr>
          <p:nvPr>
            <p:ph type="ftr" sz="quarter" idx="11"/>
          </p:nvPr>
        </p:nvSpPr>
        <p:spPr>
          <a:xfrm>
            <a:off x="152400" y="6553200"/>
            <a:ext cx="4114800" cy="230832"/>
          </a:xfrm>
          <a:prstGeom prst="rect">
            <a:avLst/>
          </a:prstGeom>
          <a:noFill/>
        </p:spPr>
        <p:txBody>
          <a:bodyPr wrap="square" rtlCol="0">
            <a:spAutoFit/>
          </a:bodyPr>
          <a:lstStyle>
            <a:lvl1pPr>
              <a:defRPr lang="en-US" sz="900" smtClean="0">
                <a:solidFill>
                  <a:schemeClr val="tx1">
                    <a:lumMod val="50000"/>
                    <a:lumOff val="50000"/>
                  </a:schemeClr>
                </a:solidFill>
                <a:latin typeface="Arial" panose="020B0604020202020204" pitchFamily="34" charset="0"/>
                <a:cs typeface="Arial" panose="020B0604020202020204" pitchFamily="34" charset="0"/>
              </a:defRPr>
            </a:lvl1pPr>
          </a:lstStyle>
          <a:p>
            <a:pPr fontAlgn="base">
              <a:spcBef>
                <a:spcPct val="0"/>
              </a:spcBef>
              <a:spcAft>
                <a:spcPct val="0"/>
              </a:spcAft>
            </a:pPr>
            <a:r>
              <a:rPr lang="en-US" dirty="0" smtClean="0"/>
              <a:t>Insert Presentation Title Here</a:t>
            </a:r>
            <a:endParaRPr lang="en-US" dirty="0"/>
          </a:p>
        </p:txBody>
      </p:sp>
    </p:spTree>
    <p:extLst>
      <p:ext uri="{BB962C8B-B14F-4D97-AF65-F5344CB8AC3E}">
        <p14:creationId xmlns:p14="http://schemas.microsoft.com/office/powerpoint/2010/main" val="3929223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9355688" y="6553200"/>
            <a:ext cx="2743200" cy="230832"/>
          </a:xfrm>
          <a:prstGeom prst="rect">
            <a:avLst/>
          </a:prstGeom>
          <a:noFill/>
        </p:spPr>
        <p:txBody>
          <a:bodyPr wrap="square" rtlCol="0">
            <a:spAutoFit/>
          </a:bodyPr>
          <a:lstStyle/>
          <a:p>
            <a:pPr marL="0" marR="0" indent="0" algn="r" defTabSz="914400" rtl="0" eaLnBrk="1" fontAlgn="base" latinLnBrk="0" hangingPunct="1">
              <a:lnSpc>
                <a:spcPct val="100000"/>
              </a:lnSpc>
              <a:spcBef>
                <a:spcPct val="0"/>
              </a:spcBef>
              <a:spcAft>
                <a:spcPct val="0"/>
              </a:spcAft>
              <a:buClrTx/>
              <a:buSzTx/>
              <a:buFontTx/>
              <a:buNone/>
              <a:tabLst/>
              <a:defRPr/>
            </a:pPr>
            <a:r>
              <a:rPr lang="en-US" altLang="en-US" sz="900" dirty="0" smtClean="0">
                <a:solidFill>
                  <a:schemeClr val="tx1">
                    <a:lumMod val="50000"/>
                    <a:lumOff val="50000"/>
                  </a:schemeClr>
                </a:solidFill>
                <a:latin typeface="Arial" panose="020B0604020202020204" pitchFamily="34" charset="0"/>
                <a:cs typeface="Arial" panose="020B0604020202020204" pitchFamily="34" charset="0"/>
              </a:rPr>
              <a:t>Confidential – Internal Distribution      </a:t>
            </a:r>
            <a:fld id="{D22E54D9-E31E-4C95-977E-825D52E4E858}" type="slidenum">
              <a:rPr lang="en-US" altLang="en-US" sz="900" smtClean="0">
                <a:solidFill>
                  <a:schemeClr val="tx1">
                    <a:lumMod val="50000"/>
                    <a:lumOff val="50000"/>
                  </a:schemeClr>
                </a:solidFill>
                <a:latin typeface="Arial" panose="020B0604020202020204" pitchFamily="34" charset="0"/>
                <a:cs typeface="Arial" panose="020B0604020202020204" pitchFamily="34" charset="0"/>
              </a:rPr>
              <a:pPr marL="0" marR="0" indent="0" algn="r" defTabSz="914400" rtl="0" eaLnBrk="1" fontAlgn="base" latinLnBrk="0" hangingPunct="1">
                <a:lnSpc>
                  <a:spcPct val="100000"/>
                </a:lnSpc>
                <a:spcBef>
                  <a:spcPct val="0"/>
                </a:spcBef>
                <a:spcAft>
                  <a:spcPct val="0"/>
                </a:spcAft>
                <a:buClrTx/>
                <a:buSzTx/>
                <a:buFontTx/>
                <a:buNone/>
                <a:tabLst/>
                <a:defRPr/>
              </a:pPr>
              <a:t>‹#›</a:t>
            </a:fld>
            <a:endParaRPr lang="en-US" altLang="en-US" sz="900" dirty="0" smtClean="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138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2" r:id="rId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hyperlink" Target="http://www.image-net.org/challenges/LSVR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gif"/><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4.pn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34827"/>
            <a:ext cx="8444753" cy="1630683"/>
          </a:xfrm>
        </p:spPr>
        <p:txBody>
          <a:bodyPr/>
          <a:lstStyle/>
          <a:p>
            <a:r>
              <a:rPr lang="en-US" sz="3200" dirty="0" smtClean="0">
                <a:solidFill>
                  <a:schemeClr val="tx1"/>
                </a:solidFill>
                <a:ea typeface="MS PGothic"/>
              </a:rPr>
              <a:t>Introduction to Machine Learning: </a:t>
            </a:r>
            <a:r>
              <a:rPr lang="en-US" sz="3200" i="1" dirty="0" smtClean="0">
                <a:solidFill>
                  <a:srgbClr val="00B0F0"/>
                </a:solidFill>
                <a:ea typeface="MS PGothic"/>
              </a:rPr>
              <a:t>Neural Networks and Deep Learning</a:t>
            </a:r>
            <a:r>
              <a:rPr lang="en-US" sz="3200" b="0" dirty="0" smtClean="0">
                <a:solidFill>
                  <a:schemeClr val="tx1"/>
                </a:solidFill>
                <a:ea typeface="MS PGothic"/>
              </a:rPr>
              <a:t/>
            </a:r>
            <a:br>
              <a:rPr lang="en-US" sz="3200" b="0" dirty="0" smtClean="0">
                <a:solidFill>
                  <a:schemeClr val="tx1"/>
                </a:solidFill>
                <a:ea typeface="MS PGothic"/>
              </a:rPr>
            </a:br>
            <a:endParaRPr lang="en-US" sz="2400" b="0" dirty="0">
              <a:solidFill>
                <a:srgbClr val="FF0000"/>
              </a:solidFill>
            </a:endParaRPr>
          </a:p>
        </p:txBody>
      </p:sp>
      <p:sp>
        <p:nvSpPr>
          <p:cNvPr id="3" name="Subtitle 2"/>
          <p:cNvSpPr>
            <a:spLocks noGrp="1"/>
          </p:cNvSpPr>
          <p:nvPr>
            <p:ph type="subTitle" idx="1"/>
          </p:nvPr>
        </p:nvSpPr>
        <p:spPr>
          <a:xfrm>
            <a:off x="914400" y="4962616"/>
            <a:ext cx="7699248" cy="1054135"/>
          </a:xfrm>
        </p:spPr>
        <p:txBody>
          <a:bodyPr/>
          <a:lstStyle/>
          <a:p>
            <a:r>
              <a:rPr lang="en-US" sz="2000" dirty="0" smtClean="0">
                <a:ea typeface="MS PGothic"/>
              </a:rPr>
              <a:t>June 8, 2017</a:t>
            </a:r>
          </a:p>
          <a:p>
            <a:r>
              <a:rPr lang="en-US" sz="2000" dirty="0">
                <a:ea typeface="MS PGothic"/>
              </a:rPr>
              <a:t/>
            </a:r>
            <a:br>
              <a:rPr lang="en-US" sz="2000" dirty="0">
                <a:ea typeface="MS PGothic"/>
              </a:rPr>
            </a:br>
            <a:r>
              <a:rPr lang="en-US" sz="2000" dirty="0">
                <a:ea typeface="MS PGothic"/>
              </a:rPr>
              <a:t>Single Family Analytics</a:t>
            </a:r>
            <a:endParaRPr lang="en-US" sz="2000" dirty="0"/>
          </a:p>
        </p:txBody>
      </p:sp>
    </p:spTree>
    <p:extLst>
      <p:ext uri="{BB962C8B-B14F-4D97-AF65-F5344CB8AC3E}">
        <p14:creationId xmlns:p14="http://schemas.microsoft.com/office/powerpoint/2010/main" val="33237853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112776"/>
            <a:ext cx="10893552" cy="381000"/>
          </a:xfrm>
        </p:spPr>
        <p:txBody>
          <a:bodyPr/>
          <a:lstStyle/>
          <a:p>
            <a:r>
              <a:rPr lang="en-US" dirty="0" smtClean="0"/>
              <a:t>NN Training: </a:t>
            </a:r>
            <a:r>
              <a:rPr lang="en-US" b="0" i="1" dirty="0" smtClean="0"/>
              <a:t>Backpropagation (backward propagation of errors)</a:t>
            </a:r>
            <a:endParaRPr lang="en-US" b="0" i="1"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489" y="611404"/>
            <a:ext cx="3371850" cy="6097429"/>
          </a:xfrm>
          <a:prstGeom prst="rect">
            <a:avLst/>
          </a:prstGeom>
        </p:spPr>
      </p:pic>
      <p:sp>
        <p:nvSpPr>
          <p:cNvPr id="16" name="TextBox 15"/>
          <p:cNvSpPr txBox="1"/>
          <p:nvPr/>
        </p:nvSpPr>
        <p:spPr>
          <a:xfrm>
            <a:off x="0" y="876526"/>
            <a:ext cx="7455243" cy="6001643"/>
          </a:xfrm>
          <a:prstGeom prst="rect">
            <a:avLst/>
          </a:prstGeom>
          <a:noFill/>
        </p:spPr>
        <p:txBody>
          <a:bodyPr wrap="square" rtlCol="0">
            <a:spAutoFit/>
          </a:bodyPr>
          <a:lstStyle/>
          <a:p>
            <a:pPr marL="285750" indent="-285750">
              <a:buFont typeface="Wingdings" panose="05000000000000000000" pitchFamily="2" charset="2"/>
              <a:buChar char="§"/>
            </a:pPr>
            <a:r>
              <a:rPr lang="en-US" sz="1400" dirty="0" smtClean="0"/>
              <a:t>The </a:t>
            </a:r>
            <a:r>
              <a:rPr lang="en-US" sz="1400" dirty="0"/>
              <a:t>main concept underlying the backpropagation </a:t>
            </a:r>
            <a:r>
              <a:rPr lang="en-US" sz="1400" dirty="0" smtClean="0"/>
              <a:t>algorithm: for </a:t>
            </a:r>
            <a:r>
              <a:rPr lang="en-US" sz="1400" dirty="0"/>
              <a:t>a given </a:t>
            </a:r>
            <a:r>
              <a:rPr lang="en-US" sz="1400" dirty="0" smtClean="0"/>
              <a:t>observation one determines </a:t>
            </a:r>
            <a:r>
              <a:rPr lang="en-US" sz="1400" dirty="0"/>
              <a:t>the degree of “responsibility” that each network parameter has for </a:t>
            </a:r>
            <a:r>
              <a:rPr lang="en-US" sz="1400" dirty="0" smtClean="0"/>
              <a:t>wrong prediction of </a:t>
            </a:r>
            <a:r>
              <a:rPr lang="en-US" sz="1400" dirty="0"/>
              <a:t>a target </a:t>
            </a:r>
            <a:r>
              <a:rPr lang="en-US" sz="1400" dirty="0" smtClean="0"/>
              <a:t>value and parameters are changed accordingly </a:t>
            </a:r>
            <a:r>
              <a:rPr lang="en-US" sz="1400" dirty="0"/>
              <a:t>to </a:t>
            </a:r>
            <a:r>
              <a:rPr lang="en-US" sz="1400" dirty="0" smtClean="0"/>
              <a:t>reduce NN </a:t>
            </a:r>
            <a:r>
              <a:rPr lang="en-US" sz="1400" dirty="0"/>
              <a:t>error</a:t>
            </a:r>
            <a:r>
              <a:rPr lang="en-US" sz="1400" dirty="0" smtClean="0"/>
              <a:t>.</a:t>
            </a:r>
          </a:p>
          <a:p>
            <a:endParaRPr lang="en-US" sz="1400" dirty="0" smtClean="0"/>
          </a:p>
          <a:p>
            <a:pPr marL="285750" indent="-285750">
              <a:buFont typeface="Wingdings" panose="05000000000000000000" pitchFamily="2" charset="2"/>
              <a:buChar char="§"/>
            </a:pPr>
            <a:r>
              <a:rPr lang="en-US" sz="1400" b="1" i="1" dirty="0"/>
              <a:t>Step 1:</a:t>
            </a:r>
            <a:r>
              <a:rPr lang="en-US" sz="1400" dirty="0"/>
              <a:t> </a:t>
            </a:r>
            <a:r>
              <a:rPr lang="en-US" sz="1400" dirty="0" smtClean="0"/>
              <a:t>To </a:t>
            </a:r>
            <a:r>
              <a:rPr lang="en-US" sz="1400" dirty="0"/>
              <a:t>determine the network </a:t>
            </a:r>
            <a:r>
              <a:rPr lang="en-US" sz="1400" dirty="0" smtClean="0"/>
              <a:t>error, the </a:t>
            </a:r>
            <a:r>
              <a:rPr lang="en-US" sz="1400" dirty="0"/>
              <a:t>observed input </a:t>
            </a:r>
            <a:r>
              <a:rPr lang="en-US" sz="1400" dirty="0" smtClean="0"/>
              <a:t>propagates forward </a:t>
            </a:r>
            <a:r>
              <a:rPr lang="en-US" sz="1400" dirty="0"/>
              <a:t>through the </a:t>
            </a:r>
            <a:r>
              <a:rPr lang="en-US" sz="1400" dirty="0" smtClean="0"/>
              <a:t>NN </a:t>
            </a:r>
            <a:r>
              <a:rPr lang="en-US" sz="1400" dirty="0"/>
              <a:t>layers</a:t>
            </a:r>
            <a:r>
              <a:rPr lang="en-US" sz="1400" dirty="0" smtClean="0"/>
              <a:t>.</a:t>
            </a:r>
          </a:p>
          <a:p>
            <a:endParaRPr lang="en-US" sz="1400" dirty="0" smtClean="0"/>
          </a:p>
          <a:p>
            <a:pPr marL="285750" indent="-285750">
              <a:buFont typeface="Wingdings" panose="05000000000000000000" pitchFamily="2" charset="2"/>
              <a:buChar char="§"/>
            </a:pPr>
            <a:r>
              <a:rPr lang="en-US" sz="1400" b="1" i="1" dirty="0"/>
              <a:t>Step 2:</a:t>
            </a:r>
            <a:r>
              <a:rPr lang="en-US" sz="1400" dirty="0"/>
              <a:t> </a:t>
            </a:r>
            <a:endParaRPr lang="en-US" sz="1400" dirty="0" smtClean="0"/>
          </a:p>
          <a:p>
            <a:pPr marL="742950" lvl="1" indent="-285750">
              <a:buFont typeface="Wingdings" panose="05000000000000000000" pitchFamily="2" charset="2"/>
              <a:buChar char="§"/>
            </a:pPr>
            <a:r>
              <a:rPr lang="en-US" sz="1400" dirty="0" smtClean="0"/>
              <a:t>The </a:t>
            </a:r>
            <a:r>
              <a:rPr lang="en-US" sz="1400" dirty="0"/>
              <a:t>algorithm </a:t>
            </a:r>
            <a:r>
              <a:rPr lang="en-US" sz="1400" dirty="0" smtClean="0"/>
              <a:t>calculates </a:t>
            </a:r>
            <a:r>
              <a:rPr lang="en-US" sz="1400" dirty="0"/>
              <a:t>the network output </a:t>
            </a:r>
            <a:r>
              <a:rPr lang="en-US" sz="1400" dirty="0" smtClean="0"/>
              <a:t>error </a:t>
            </a:r>
            <a:r>
              <a:rPr lang="en-US" sz="1400" i="1" dirty="0" smtClean="0"/>
              <a:t>E</a:t>
            </a:r>
            <a:r>
              <a:rPr lang="en-US" sz="1400" dirty="0" smtClean="0"/>
              <a:t> and </a:t>
            </a:r>
            <a:r>
              <a:rPr lang="en-US" sz="1400" dirty="0"/>
              <a:t>the error signal </a:t>
            </a:r>
            <a:r>
              <a:rPr lang="en-US" sz="1400" i="1" dirty="0" err="1" smtClean="0">
                <a:latin typeface="Symbol" panose="05050102010706020507" pitchFamily="18" charset="2"/>
              </a:rPr>
              <a:t>d</a:t>
            </a:r>
            <a:r>
              <a:rPr lang="en-US" sz="1400" i="1" baseline="-25000" dirty="0" err="1" smtClean="0">
                <a:latin typeface="Symbol" panose="05050102010706020507" pitchFamily="18" charset="2"/>
              </a:rPr>
              <a:t>k</a:t>
            </a:r>
            <a:r>
              <a:rPr lang="en-US" sz="1400" dirty="0" smtClean="0"/>
              <a:t> which </a:t>
            </a:r>
            <a:r>
              <a:rPr lang="en-US" sz="1400" dirty="0" err="1" smtClean="0"/>
              <a:t>backpropagates</a:t>
            </a:r>
            <a:r>
              <a:rPr lang="en-US" sz="1400" dirty="0" smtClean="0"/>
              <a:t> towards </a:t>
            </a:r>
            <a:r>
              <a:rPr lang="en-US" sz="1400" dirty="0"/>
              <a:t>the input. </a:t>
            </a:r>
            <a:r>
              <a:rPr lang="en-US" sz="1400" i="1" dirty="0" err="1" smtClean="0">
                <a:latin typeface="Symbol" panose="05050102010706020507" pitchFamily="18" charset="2"/>
              </a:rPr>
              <a:t>d</a:t>
            </a:r>
            <a:r>
              <a:rPr lang="en-US" sz="1400" i="1" baseline="-25000" dirty="0" err="1" smtClean="0">
                <a:latin typeface="Symbol" panose="05050102010706020507" pitchFamily="18" charset="2"/>
              </a:rPr>
              <a:t>k</a:t>
            </a:r>
            <a:r>
              <a:rPr lang="en-US" sz="1400" dirty="0" smtClean="0"/>
              <a:t> weights </a:t>
            </a:r>
            <a:r>
              <a:rPr lang="en-US" sz="1400" dirty="0"/>
              <a:t>the gradient of the error function by the gradient of the output activation </a:t>
            </a:r>
            <a:r>
              <a:rPr lang="en-US" sz="1400" dirty="0" smtClean="0"/>
              <a:t>function. </a:t>
            </a:r>
          </a:p>
          <a:p>
            <a:pPr marL="742950" lvl="1" indent="-285750">
              <a:buFont typeface="Wingdings" panose="05000000000000000000" pitchFamily="2" charset="2"/>
              <a:buChar char="§"/>
            </a:pPr>
            <a:r>
              <a:rPr lang="en-US" sz="1400" dirty="0" smtClean="0"/>
              <a:t>Backpropagation of </a:t>
            </a:r>
            <a:r>
              <a:rPr lang="en-US" sz="1400" dirty="0"/>
              <a:t>the error signal </a:t>
            </a:r>
            <a:r>
              <a:rPr lang="en-US" sz="1400" dirty="0" smtClean="0"/>
              <a:t>continues toward </a:t>
            </a:r>
            <a:r>
              <a:rPr lang="en-US" sz="1400" dirty="0"/>
              <a:t>the input by passing </a:t>
            </a:r>
            <a:r>
              <a:rPr lang="en-US" sz="1400" i="1" dirty="0" err="1" smtClean="0">
                <a:latin typeface="Symbol" panose="05050102010706020507" pitchFamily="18" charset="2"/>
              </a:rPr>
              <a:t>d</a:t>
            </a:r>
            <a:r>
              <a:rPr lang="en-US" sz="1400" i="1" baseline="-25000" dirty="0" err="1" smtClean="0">
                <a:latin typeface="Symbol" panose="05050102010706020507" pitchFamily="18" charset="2"/>
              </a:rPr>
              <a:t>k</a:t>
            </a:r>
            <a:r>
              <a:rPr lang="en-US" sz="1400" dirty="0" smtClean="0"/>
              <a:t> </a:t>
            </a:r>
            <a:r>
              <a:rPr lang="en-US" sz="1400" dirty="0"/>
              <a:t>through the output layer weights </a:t>
            </a:r>
            <a:r>
              <a:rPr lang="en-US" sz="1400" i="1" dirty="0" err="1" smtClean="0"/>
              <a:t>w</a:t>
            </a:r>
            <a:r>
              <a:rPr lang="en-US" sz="1400" i="1" baseline="-25000" dirty="0" err="1" smtClean="0"/>
              <a:t>jk</a:t>
            </a:r>
            <a:r>
              <a:rPr lang="en-US" sz="1400" dirty="0" smtClean="0"/>
              <a:t>, </a:t>
            </a:r>
            <a:r>
              <a:rPr lang="en-US" sz="1400" dirty="0"/>
              <a:t>summing over all output nodes, and passing the result through the gradient of the activation function at the hidden layer </a:t>
            </a:r>
            <a:r>
              <a:rPr lang="en-US" sz="1400" i="1" dirty="0" err="1" smtClean="0"/>
              <a:t>g</a:t>
            </a:r>
            <a:r>
              <a:rPr lang="en-US" sz="1400" i="1" baseline="-25000" dirty="0" err="1" smtClean="0"/>
              <a:t>j</a:t>
            </a:r>
            <a:r>
              <a:rPr lang="en-US" sz="1400" i="1" dirty="0" smtClean="0"/>
              <a:t>'(</a:t>
            </a:r>
            <a:r>
              <a:rPr lang="en-US" sz="1400" i="1" dirty="0" err="1" smtClean="0"/>
              <a:t>z</a:t>
            </a:r>
            <a:r>
              <a:rPr lang="en-US" sz="1400" i="1" baseline="-25000" dirty="0" err="1" smtClean="0"/>
              <a:t>j</a:t>
            </a:r>
            <a:r>
              <a:rPr lang="en-US" sz="1400" i="1" dirty="0" smtClean="0"/>
              <a:t>)</a:t>
            </a:r>
            <a:r>
              <a:rPr lang="en-US" sz="1400" dirty="0" smtClean="0"/>
              <a:t>. </a:t>
            </a:r>
          </a:p>
          <a:p>
            <a:pPr marL="742950" lvl="1" indent="-285750">
              <a:buFont typeface="Wingdings" panose="05000000000000000000" pitchFamily="2" charset="2"/>
              <a:buChar char="§"/>
            </a:pPr>
            <a:r>
              <a:rPr lang="en-US" sz="1400" dirty="0" smtClean="0"/>
              <a:t>Finally, error signal for a hidden layer is obtained. Continue for other hidden layers if more than one.</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b="1" i="1" dirty="0" smtClean="0"/>
              <a:t>Step 3</a:t>
            </a:r>
            <a:r>
              <a:rPr lang="en-US" sz="1400" b="1" i="1" dirty="0"/>
              <a:t>:</a:t>
            </a:r>
            <a:r>
              <a:rPr lang="en-US" sz="1400" dirty="0"/>
              <a:t> C</a:t>
            </a:r>
            <a:r>
              <a:rPr lang="en-US" sz="1400" dirty="0" smtClean="0"/>
              <a:t>alculate the </a:t>
            </a:r>
            <a:r>
              <a:rPr lang="en-US" sz="1400" dirty="0"/>
              <a:t>error function </a:t>
            </a:r>
            <a:r>
              <a:rPr lang="en-US" sz="1400" dirty="0" smtClean="0"/>
              <a:t>gradients with </a:t>
            </a:r>
            <a:r>
              <a:rPr lang="en-US" sz="1400" dirty="0"/>
              <a:t>respect to the model parameters at each layer </a:t>
            </a:r>
            <a:r>
              <a:rPr lang="en-US" sz="1400" i="1" dirty="0"/>
              <a:t>l</a:t>
            </a:r>
            <a:r>
              <a:rPr lang="en-US" sz="1400" dirty="0"/>
              <a:t> using the forward signals </a:t>
            </a:r>
            <a:r>
              <a:rPr lang="en-US" sz="1400" dirty="0" smtClean="0"/>
              <a:t>a at layer (</a:t>
            </a:r>
            <a:r>
              <a:rPr lang="en-US" sz="1400" i="1" dirty="0" smtClean="0"/>
              <a:t>l</a:t>
            </a:r>
            <a:r>
              <a:rPr lang="en-US" sz="1400" dirty="0" smtClean="0"/>
              <a:t>-1) </a:t>
            </a:r>
            <a:r>
              <a:rPr lang="en-US" sz="1400" dirty="0"/>
              <a:t>and the backward error </a:t>
            </a:r>
            <a:r>
              <a:rPr lang="en-US" sz="1400" dirty="0" smtClean="0"/>
              <a:t>signal </a:t>
            </a:r>
            <a:r>
              <a:rPr lang="en-US" sz="1400" i="1" dirty="0" smtClean="0"/>
              <a:t>d</a:t>
            </a:r>
            <a:r>
              <a:rPr lang="en-US" sz="1400" dirty="0" smtClean="0"/>
              <a:t>  at layer </a:t>
            </a:r>
            <a:r>
              <a:rPr lang="en-US" sz="1400" i="1" dirty="0" smtClean="0"/>
              <a:t>l</a:t>
            </a:r>
            <a:r>
              <a:rPr lang="en-US" sz="1400" dirty="0"/>
              <a:t>. </a:t>
            </a:r>
            <a:r>
              <a:rPr lang="en-US" sz="1400" dirty="0" smtClean="0"/>
              <a:t>This procedure </a:t>
            </a:r>
            <a:r>
              <a:rPr lang="en-US" sz="1400" dirty="0"/>
              <a:t>is closely related to the concept of </a:t>
            </a:r>
            <a:r>
              <a:rPr lang="en-US" sz="1400" dirty="0" err="1"/>
              <a:t>Hebbian</a:t>
            </a:r>
            <a:r>
              <a:rPr lang="en-US" sz="1400" dirty="0"/>
              <a:t> learning in </a:t>
            </a:r>
            <a:r>
              <a:rPr lang="en-US" sz="1400" dirty="0" smtClean="0"/>
              <a:t>neuroscience.</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b="1" i="1" dirty="0" smtClean="0"/>
              <a:t>Step 4</a:t>
            </a:r>
            <a:r>
              <a:rPr lang="en-US" sz="1400" dirty="0"/>
              <a:t>: </a:t>
            </a:r>
            <a:r>
              <a:rPr lang="en-US" sz="1400" dirty="0" smtClean="0"/>
              <a:t>Update </a:t>
            </a:r>
            <a:r>
              <a:rPr lang="en-US" sz="1400" dirty="0"/>
              <a:t>the model parameters </a:t>
            </a:r>
            <a:r>
              <a:rPr lang="en-US" sz="1400" dirty="0" smtClean="0"/>
              <a:t>(i.e. weights) according to </a:t>
            </a:r>
            <a:r>
              <a:rPr lang="en-US" sz="1400" dirty="0"/>
              <a:t>the gradients calculated in </a:t>
            </a:r>
            <a:r>
              <a:rPr lang="en-US" sz="1400" dirty="0" smtClean="0"/>
              <a:t>step 3 and using chosen learning rate.</a:t>
            </a:r>
          </a:p>
          <a:p>
            <a:pPr marL="285750" indent="-285750">
              <a:buFont typeface="Wingdings" panose="05000000000000000000" pitchFamily="2" charset="2"/>
              <a:buChar char="§"/>
            </a:pPr>
            <a:endParaRPr lang="en-US" sz="1600" dirty="0" smtClean="0"/>
          </a:p>
          <a:p>
            <a:pPr marL="285750" indent="-285750">
              <a:buFont typeface="Wingdings" panose="05000000000000000000" pitchFamily="2" charset="2"/>
              <a:buChar char="§"/>
            </a:pPr>
            <a:endParaRPr lang="en-US" sz="1600" dirty="0" smtClean="0"/>
          </a:p>
          <a:p>
            <a:pPr marL="285750" indent="-285750">
              <a:buFont typeface="Wingdings" panose="05000000000000000000" pitchFamily="2" charset="2"/>
              <a:buChar char="§"/>
            </a:pPr>
            <a:endParaRPr lang="en-US" sz="1600" dirty="0"/>
          </a:p>
        </p:txBody>
      </p:sp>
      <p:sp>
        <p:nvSpPr>
          <p:cNvPr id="5"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FFFFFF"/>
                </a:solidFill>
                <a:effectLst/>
                <a:latin typeface="Arial" panose="020B0604020202020204" pitchFamily="34" charset="0"/>
              </a:rPr>
              <a:t>  </a:t>
            </a:r>
            <a:r>
              <a:rPr kumimoji="0" lang="en-US" altLang="en-US" sz="1600" b="0" i="0" u="none" strike="noStrike" cap="none" normalizeH="0" baseline="0" smtClean="0">
                <a:ln>
                  <a:noFill/>
                </a:ln>
                <a:solidFill>
                  <a:srgbClr val="FFFFFF"/>
                </a:solidFill>
                <a:effectLst/>
                <a:latin typeface="Arial" panose="020B0604020202020204" pitchFamily="34" charset="0"/>
              </a:rPr>
              <a:t>,</a:t>
            </a:r>
            <a:endParaRPr kumimoji="0" lang="en-US" altLang="en-US" sz="900" b="0" i="0" u="none" strike="noStrike" cap="none" normalizeH="0" baseline="0" smtClean="0">
              <a:ln>
                <a:noFill/>
              </a:ln>
              <a:solidFill>
                <a:srgbClr val="FFFFFF"/>
              </a:solidFill>
              <a:effectLst/>
              <a:latin typeface="Arial" panose="020B0604020202020204" pitchFamily="34" charset="0"/>
            </a:endParaRPr>
          </a:p>
        </p:txBody>
      </p:sp>
    </p:spTree>
    <p:extLst>
      <p:ext uri="{BB962C8B-B14F-4D97-AF65-F5344CB8AC3E}">
        <p14:creationId xmlns:p14="http://schemas.microsoft.com/office/powerpoint/2010/main" val="338140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112776"/>
            <a:ext cx="10893552" cy="381000"/>
          </a:xfrm>
        </p:spPr>
        <p:txBody>
          <a:bodyPr/>
          <a:lstStyle/>
          <a:p>
            <a:r>
              <a:rPr lang="en-US" dirty="0"/>
              <a:t>Stochastic Gradient </a:t>
            </a:r>
            <a:r>
              <a:rPr lang="en-US" dirty="0" smtClean="0"/>
              <a:t>Descent (SGD)</a:t>
            </a:r>
            <a:endParaRPr lang="en-US"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smtClean="0"/>
              <a:t>Insert Presentation Title Here</a:t>
            </a:r>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1713" y="620641"/>
            <a:ext cx="4587240" cy="24841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991" y="3231626"/>
            <a:ext cx="4761736" cy="3535697"/>
          </a:xfrm>
          <a:prstGeom prst="rect">
            <a:avLst/>
          </a:prstGeom>
        </p:spPr>
      </p:pic>
      <p:pic>
        <p:nvPicPr>
          <p:cNvPr id="5" name="Picture 4"/>
          <p:cNvPicPr>
            <a:picLocks noChangeAspect="1"/>
          </p:cNvPicPr>
          <p:nvPr/>
        </p:nvPicPr>
        <p:blipFill>
          <a:blip r:embed="rId4"/>
          <a:stretch>
            <a:fillRect/>
          </a:stretch>
        </p:blipFill>
        <p:spPr>
          <a:xfrm>
            <a:off x="2047103" y="2707515"/>
            <a:ext cx="3322139" cy="794492"/>
          </a:xfrm>
          <a:prstGeom prst="rect">
            <a:avLst/>
          </a:prstGeom>
        </p:spPr>
      </p:pic>
      <p:sp>
        <p:nvSpPr>
          <p:cNvPr id="6" name="TextBox 5"/>
          <p:cNvSpPr txBox="1"/>
          <p:nvPr/>
        </p:nvSpPr>
        <p:spPr>
          <a:xfrm>
            <a:off x="305576" y="1056391"/>
            <a:ext cx="7006793" cy="6186309"/>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ANN training via backpropagation is formalized as stochastic gradient descent (SGD).</a:t>
            </a:r>
          </a:p>
          <a:p>
            <a:pPr marL="285750" indent="-285750">
              <a:buFont typeface="Wingdings" panose="05000000000000000000" pitchFamily="2" charset="2"/>
              <a:buChar char="q"/>
            </a:pPr>
            <a:endParaRPr lang="en-US" dirty="0" smtClean="0"/>
          </a:p>
          <a:p>
            <a:pPr marL="285750" indent="-285750">
              <a:buFont typeface="Wingdings" panose="05000000000000000000" pitchFamily="2" charset="2"/>
              <a:buChar char="q"/>
            </a:pPr>
            <a:r>
              <a:rPr lang="en-US" dirty="0" smtClean="0"/>
              <a:t>The iterative NN training is done by presenting known input-output pairs (training samples), calculating the NN error and updating the weights as follows: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u="sng" dirty="0" smtClean="0"/>
              <a:t>Learning rate </a:t>
            </a:r>
            <a:r>
              <a:rPr lang="en-US" dirty="0" smtClean="0"/>
              <a:t>and </a:t>
            </a:r>
            <a:r>
              <a:rPr lang="en-US" u="sng" dirty="0" smtClean="0"/>
              <a:t>momentum</a:t>
            </a:r>
            <a:r>
              <a:rPr lang="en-US" dirty="0" smtClean="0"/>
              <a:t> are user defined parameters.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Updating weights after each sample could often cause excessive noise in the training procedure and results in much slower convergence.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Therefore, epoch (batch) training is often used in practice, where error keeps accumulating but weight update is done only after “epoch” of </a:t>
            </a:r>
            <a:r>
              <a:rPr lang="en-US" b="1" i="1" dirty="0" smtClean="0"/>
              <a:t>N</a:t>
            </a:r>
            <a:r>
              <a:rPr lang="en-US" dirty="0" smtClean="0"/>
              <a:t> samples. Optimal value of epoch size </a:t>
            </a:r>
            <a:r>
              <a:rPr lang="en-US" b="1" i="1" dirty="0" smtClean="0"/>
              <a:t>N</a:t>
            </a:r>
            <a:r>
              <a:rPr lang="en-US" dirty="0" smtClean="0"/>
              <a:t> is problem dependent (could easily be several hundreds or more).</a:t>
            </a:r>
          </a:p>
          <a:p>
            <a:pPr marL="285750" indent="-285750">
              <a:buFont typeface="Wingdings" panose="05000000000000000000" pitchFamily="2" charset="2"/>
              <a:buChar char="q"/>
            </a:pPr>
            <a:endParaRPr lang="en-US" dirty="0"/>
          </a:p>
          <a:p>
            <a:endParaRPr lang="en-US" dirty="0"/>
          </a:p>
          <a:p>
            <a:pPr marL="285750" indent="-285750">
              <a:buFont typeface="Wingdings" panose="05000000000000000000" pitchFamily="2" charset="2"/>
              <a:buChar char="q"/>
            </a:pPr>
            <a:endParaRPr lang="en-US" dirty="0"/>
          </a:p>
        </p:txBody>
      </p:sp>
      <p:cxnSp>
        <p:nvCxnSpPr>
          <p:cNvPr id="8" name="Straight Arrow Connector 7"/>
          <p:cNvCxnSpPr/>
          <p:nvPr/>
        </p:nvCxnSpPr>
        <p:spPr>
          <a:xfrm flipV="1">
            <a:off x="1513907" y="3231626"/>
            <a:ext cx="2149749" cy="3714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949382" y="3231626"/>
            <a:ext cx="1604451" cy="416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73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112776"/>
            <a:ext cx="10893552" cy="381000"/>
          </a:xfrm>
        </p:spPr>
        <p:txBody>
          <a:bodyPr/>
          <a:lstStyle/>
          <a:p>
            <a:r>
              <a:rPr lang="en-US" dirty="0" smtClean="0"/>
              <a:t>Stochastic Gradient Descent: </a:t>
            </a:r>
            <a:r>
              <a:rPr lang="en-US" b="0" i="1" dirty="0" smtClean="0"/>
              <a:t>Practical Challenges</a:t>
            </a:r>
            <a:endParaRPr lang="en-US" b="0" i="1"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6942" y="577377"/>
            <a:ext cx="4571429" cy="3428572"/>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5764" y="4005949"/>
            <a:ext cx="4114800" cy="250031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64" y="3566445"/>
            <a:ext cx="6078298" cy="3291555"/>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24262" t="25363" r="22428"/>
          <a:stretch/>
        </p:blipFill>
        <p:spPr>
          <a:xfrm>
            <a:off x="551886" y="842210"/>
            <a:ext cx="2591702" cy="2724235"/>
          </a:xfrm>
          <a:prstGeom prst="rect">
            <a:avLst/>
          </a:prstGeom>
        </p:spPr>
      </p:pic>
      <p:sp>
        <p:nvSpPr>
          <p:cNvPr id="4" name="Rectangle 3"/>
          <p:cNvSpPr/>
          <p:nvPr/>
        </p:nvSpPr>
        <p:spPr>
          <a:xfrm>
            <a:off x="1239759" y="583576"/>
            <a:ext cx="1556836" cy="369332"/>
          </a:xfrm>
          <a:prstGeom prst="rect">
            <a:avLst/>
          </a:prstGeom>
        </p:spPr>
        <p:txBody>
          <a:bodyPr wrap="none">
            <a:spAutoFit/>
          </a:bodyPr>
          <a:lstStyle/>
          <a:p>
            <a:r>
              <a:rPr lang="en-US" i="1" u="sng" dirty="0"/>
              <a:t>Saddle </a:t>
            </a:r>
            <a:r>
              <a:rPr lang="en-US" i="1" u="sng" dirty="0" smtClean="0"/>
              <a:t>Point </a:t>
            </a:r>
            <a:endParaRPr lang="en-US" u="sng" dirty="0"/>
          </a:p>
        </p:txBody>
      </p:sp>
      <p:cxnSp>
        <p:nvCxnSpPr>
          <p:cNvPr id="6" name="Straight Arrow Connector 5"/>
          <p:cNvCxnSpPr>
            <a:stCxn id="19" idx="0"/>
          </p:cNvCxnSpPr>
          <p:nvPr/>
        </p:nvCxnSpPr>
        <p:spPr>
          <a:xfrm flipH="1">
            <a:off x="1790925" y="842210"/>
            <a:ext cx="56812" cy="1186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474326" y="768242"/>
            <a:ext cx="3781357" cy="2554545"/>
          </a:xfrm>
          <a:prstGeom prst="rect">
            <a:avLst/>
          </a:prstGeom>
          <a:noFill/>
        </p:spPr>
        <p:txBody>
          <a:bodyPr wrap="square" rtlCol="0">
            <a:spAutoFit/>
          </a:bodyPr>
          <a:lstStyle/>
          <a:p>
            <a:pPr marL="285750" indent="-285750">
              <a:buFont typeface="Wingdings" panose="05000000000000000000" pitchFamily="2" charset="2"/>
              <a:buChar char="§"/>
            </a:pPr>
            <a:r>
              <a:rPr lang="en-US" sz="1600" dirty="0" smtClean="0"/>
              <a:t>Stochasticity helps to escape from saddle points, which present a real obstacle for regular gradient descent methods (gradient is zero there!)</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smtClean="0"/>
              <a:t>However, finding optimal SGD parameters to avoid such problems as “</a:t>
            </a:r>
            <a:r>
              <a:rPr lang="en-US" sz="1600" dirty="0" smtClean="0">
                <a:solidFill>
                  <a:srgbClr val="FF0000"/>
                </a:solidFill>
              </a:rPr>
              <a:t>trap in local minima</a:t>
            </a:r>
            <a:r>
              <a:rPr lang="en-US" sz="1600" dirty="0" smtClean="0"/>
              <a:t>” or “</a:t>
            </a:r>
            <a:r>
              <a:rPr lang="en-US" sz="1600" dirty="0" smtClean="0">
                <a:solidFill>
                  <a:srgbClr val="FF0000"/>
                </a:solidFill>
              </a:rPr>
              <a:t>very noisy and slow convergence (if any)</a:t>
            </a:r>
            <a:r>
              <a:rPr lang="en-US" sz="1600" dirty="0" smtClean="0"/>
              <a:t>” could be tricky.  </a:t>
            </a:r>
            <a:endParaRPr lang="en-US" sz="1600" dirty="0"/>
          </a:p>
        </p:txBody>
      </p:sp>
      <p:sp>
        <p:nvSpPr>
          <p:cNvPr id="8" name="Left Arrow 7"/>
          <p:cNvSpPr/>
          <p:nvPr/>
        </p:nvSpPr>
        <p:spPr>
          <a:xfrm>
            <a:off x="2814217" y="1064535"/>
            <a:ext cx="697965" cy="48463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Left Arrow 12"/>
          <p:cNvSpPr/>
          <p:nvPr/>
        </p:nvSpPr>
        <p:spPr>
          <a:xfrm rot="16200000">
            <a:off x="5226667" y="3256317"/>
            <a:ext cx="404504" cy="48463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eft Arrow 13"/>
          <p:cNvSpPr/>
          <p:nvPr/>
        </p:nvSpPr>
        <p:spPr>
          <a:xfrm rot="10800000">
            <a:off x="7001822" y="2404590"/>
            <a:ext cx="383715" cy="48463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3295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08989" y="112776"/>
            <a:ext cx="11243333" cy="381000"/>
          </a:xfrm>
        </p:spPr>
        <p:txBody>
          <a:bodyPr/>
          <a:lstStyle/>
          <a:p>
            <a:r>
              <a:rPr lang="en-US" sz="2200" dirty="0" smtClean="0"/>
              <a:t>Year 2012: </a:t>
            </a:r>
            <a:r>
              <a:rPr lang="en-US" sz="2200" b="0" i="1" dirty="0" smtClean="0"/>
              <a:t>Deep learning approaches received high-visibility recognition</a:t>
            </a:r>
            <a:endParaRPr lang="en-US" sz="2200" b="0" i="1"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sp>
        <p:nvSpPr>
          <p:cNvPr id="4" name="Rectangle 3"/>
          <p:cNvSpPr/>
          <p:nvPr/>
        </p:nvSpPr>
        <p:spPr>
          <a:xfrm>
            <a:off x="2598916" y="535775"/>
            <a:ext cx="7589340" cy="369332"/>
          </a:xfrm>
          <a:prstGeom prst="rect">
            <a:avLst/>
          </a:prstGeom>
        </p:spPr>
        <p:txBody>
          <a:bodyPr wrap="square">
            <a:spAutoFit/>
          </a:bodyPr>
          <a:lstStyle/>
          <a:p>
            <a:r>
              <a:rPr lang="fr-FR" dirty="0" err="1">
                <a:solidFill>
                  <a:srgbClr val="000000"/>
                </a:solidFill>
                <a:hlinkClick r:id="rId2"/>
              </a:rPr>
              <a:t>ImageNet</a:t>
            </a:r>
            <a:r>
              <a:rPr lang="fr-FR" dirty="0">
                <a:solidFill>
                  <a:srgbClr val="000000"/>
                </a:solidFill>
                <a:hlinkClick r:id="rId2"/>
              </a:rPr>
              <a:t> Large </a:t>
            </a:r>
            <a:r>
              <a:rPr lang="fr-FR" dirty="0" err="1">
                <a:solidFill>
                  <a:srgbClr val="000000"/>
                </a:solidFill>
                <a:hlinkClick r:id="rId2"/>
              </a:rPr>
              <a:t>Scale</a:t>
            </a:r>
            <a:r>
              <a:rPr lang="fr-FR" dirty="0">
                <a:solidFill>
                  <a:srgbClr val="000000"/>
                </a:solidFill>
                <a:hlinkClick r:id="rId2"/>
              </a:rPr>
              <a:t> Visual Recognition </a:t>
            </a:r>
            <a:r>
              <a:rPr lang="fr-FR" dirty="0" err="1">
                <a:solidFill>
                  <a:srgbClr val="000000"/>
                </a:solidFill>
                <a:hlinkClick r:id="rId2"/>
              </a:rPr>
              <a:t>Competition</a:t>
            </a:r>
            <a:r>
              <a:rPr lang="fr-FR" dirty="0">
                <a:solidFill>
                  <a:srgbClr val="000000"/>
                </a:solidFill>
                <a:hlinkClick r:id="rId2"/>
              </a:rPr>
              <a:t> (ILSVRC)</a:t>
            </a:r>
            <a:endParaRPr lang="en-US" dirty="0"/>
          </a:p>
        </p:txBody>
      </p:sp>
      <p:pic>
        <p:nvPicPr>
          <p:cNvPr id="5" name="Picture 4"/>
          <p:cNvPicPr>
            <a:picLocks noChangeAspect="1"/>
          </p:cNvPicPr>
          <p:nvPr/>
        </p:nvPicPr>
        <p:blipFill>
          <a:blip r:embed="rId3"/>
          <a:stretch>
            <a:fillRect/>
          </a:stretch>
        </p:blipFill>
        <p:spPr>
          <a:xfrm>
            <a:off x="624735" y="947106"/>
            <a:ext cx="11052481" cy="5609760"/>
          </a:xfrm>
          <a:prstGeom prst="rect">
            <a:avLst/>
          </a:prstGeom>
        </p:spPr>
      </p:pic>
    </p:spTree>
    <p:extLst>
      <p:ext uri="{BB962C8B-B14F-4D97-AF65-F5344CB8AC3E}">
        <p14:creationId xmlns:p14="http://schemas.microsoft.com/office/powerpoint/2010/main" val="1776555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112776"/>
            <a:ext cx="10893552" cy="381000"/>
          </a:xfrm>
        </p:spPr>
        <p:txBody>
          <a:bodyPr/>
          <a:lstStyle/>
          <a:p>
            <a:r>
              <a:rPr lang="en-US" dirty="0" smtClean="0"/>
              <a:t>Deep Learning (DL) Paradigm and NN-based Implementations</a:t>
            </a:r>
            <a:endParaRPr lang="en-US" b="0" i="1"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sp>
        <p:nvSpPr>
          <p:cNvPr id="4" name="TextBox 3"/>
          <p:cNvSpPr txBox="1"/>
          <p:nvPr/>
        </p:nvSpPr>
        <p:spPr>
          <a:xfrm>
            <a:off x="0" y="759306"/>
            <a:ext cx="12192000" cy="6647974"/>
          </a:xfrm>
          <a:prstGeom prst="rect">
            <a:avLst/>
          </a:prstGeom>
          <a:noFill/>
        </p:spPr>
        <p:txBody>
          <a:bodyPr wrap="square" rtlCol="0">
            <a:spAutoFit/>
          </a:bodyPr>
          <a:lstStyle/>
          <a:p>
            <a:pPr marL="285750" indent="-285750">
              <a:buFont typeface="Wingdings" panose="05000000000000000000" pitchFamily="2" charset="2"/>
              <a:buChar char="q"/>
            </a:pPr>
            <a:r>
              <a:rPr lang="en-US" sz="1500" dirty="0" smtClean="0"/>
              <a:t>Deep learning is not just ANN with large number of hidden layers, it is important paradigm realizing importance of  hierarchical representation of data with increasing degree of abstraction.</a:t>
            </a:r>
          </a:p>
          <a:p>
            <a:pPr marL="285750" indent="-285750">
              <a:buFont typeface="Wingdings" panose="05000000000000000000" pitchFamily="2" charset="2"/>
              <a:buChar char="q"/>
            </a:pPr>
            <a:endParaRPr lang="en-US" sz="1500" dirty="0"/>
          </a:p>
          <a:p>
            <a:pPr marL="285750" indent="-285750">
              <a:buFont typeface="Wingdings" panose="05000000000000000000" pitchFamily="2" charset="2"/>
              <a:buChar char="q"/>
            </a:pPr>
            <a:r>
              <a:rPr lang="en-US" sz="1500" b="1" i="1" dirty="0" smtClean="0"/>
              <a:t>This is paradigm is not new:</a:t>
            </a:r>
            <a:r>
              <a:rPr lang="en-US" sz="1500" dirty="0" smtClean="0"/>
              <a:t> </a:t>
            </a:r>
          </a:p>
          <a:p>
            <a:pPr marL="742950" lvl="1" indent="-285750">
              <a:buFont typeface="Wingdings" panose="05000000000000000000" pitchFamily="2" charset="2"/>
              <a:buChar char="q"/>
            </a:pPr>
            <a:r>
              <a:rPr lang="en-US" sz="1500" dirty="0"/>
              <a:t>I</a:t>
            </a:r>
            <a:r>
              <a:rPr lang="en-US" sz="1500" dirty="0" smtClean="0"/>
              <a:t>n fundamental sciences, theoretical frameworks are often focused on different </a:t>
            </a:r>
            <a:r>
              <a:rPr lang="en-US" sz="1500" dirty="0" err="1" smtClean="0"/>
              <a:t>spatio</a:t>
            </a:r>
            <a:r>
              <a:rPr lang="en-US" sz="1500" dirty="0" smtClean="0"/>
              <a:t>-temporal scales and account for interaction (energy flow) across these scales.</a:t>
            </a:r>
          </a:p>
          <a:p>
            <a:pPr marL="742950" lvl="1" indent="-285750">
              <a:buFont typeface="Wingdings" panose="05000000000000000000" pitchFamily="2" charset="2"/>
              <a:buChar char="q"/>
            </a:pPr>
            <a:r>
              <a:rPr lang="en-US" sz="1500" dirty="0" smtClean="0"/>
              <a:t>In traditional ML, process of feature selection could often include such hierarchical representation. </a:t>
            </a:r>
          </a:p>
          <a:p>
            <a:pPr marL="742950" lvl="1" indent="-285750">
              <a:buFont typeface="Wingdings" panose="05000000000000000000" pitchFamily="2" charset="2"/>
              <a:buChar char="q"/>
            </a:pPr>
            <a:r>
              <a:rPr lang="en-US" sz="1500" dirty="0" smtClean="0"/>
              <a:t>Boosting-like ensemble learning algorithms are intrinsically hierarchical: starting from global scale model at first iteration and focusing on more detailed modeling of sub-populations and sub-regimes on subsequent iterations.  </a:t>
            </a:r>
          </a:p>
          <a:p>
            <a:pPr marL="742950" lvl="1" indent="-285750">
              <a:buFont typeface="Wingdings" panose="05000000000000000000" pitchFamily="2" charset="2"/>
              <a:buChar char="q"/>
            </a:pPr>
            <a:endParaRPr lang="en-US" sz="1500" dirty="0" smtClean="0"/>
          </a:p>
          <a:p>
            <a:pPr marL="285750" indent="-285750">
              <a:buFont typeface="Wingdings" panose="05000000000000000000" pitchFamily="2" charset="2"/>
              <a:buChar char="q"/>
            </a:pPr>
            <a:r>
              <a:rPr lang="en-US" sz="1500" dirty="0" smtClean="0"/>
              <a:t>NN-based implementation of DL paradigm is not the only choice. For example, multiple levels of boosting or other multi-level combinations of non-NN algorithms would be exactly inline with DL principle.</a:t>
            </a:r>
          </a:p>
          <a:p>
            <a:pPr marL="285750" indent="-285750">
              <a:buFont typeface="Wingdings" panose="05000000000000000000" pitchFamily="2" charset="2"/>
              <a:buChar char="q"/>
            </a:pPr>
            <a:endParaRPr lang="en-US" sz="1500" dirty="0"/>
          </a:p>
          <a:p>
            <a:pPr marL="285750" indent="-285750">
              <a:buFont typeface="Wingdings" panose="05000000000000000000" pitchFamily="2" charset="2"/>
              <a:buChar char="q"/>
            </a:pPr>
            <a:r>
              <a:rPr lang="en-US" sz="1500" dirty="0" smtClean="0"/>
              <a:t>However, deep NN (DNN), implemented according to DL principles, provides universal framework for modeling complex and high-dimensional data.</a:t>
            </a:r>
          </a:p>
          <a:p>
            <a:r>
              <a:rPr lang="en-US" sz="1500" dirty="0" smtClean="0"/>
              <a:t> </a:t>
            </a:r>
          </a:p>
          <a:p>
            <a:pPr marL="285750" indent="-285750">
              <a:buFont typeface="Wingdings" panose="05000000000000000000" pitchFamily="2" charset="2"/>
              <a:buChar char="q"/>
            </a:pPr>
            <a:r>
              <a:rPr lang="en-US" sz="1500" dirty="0" smtClean="0"/>
              <a:t>Especially attractive DNN’s feature is that all stages of data-driven modeling (features selection, data transformation, and classification / regression) are covered by a single framework, i.e., potentially, user can start with raw data. </a:t>
            </a:r>
          </a:p>
          <a:p>
            <a:endParaRPr lang="en-US" sz="1500" dirty="0"/>
          </a:p>
          <a:p>
            <a:pPr marL="285750" indent="-285750">
              <a:buFont typeface="Wingdings" panose="05000000000000000000" pitchFamily="2" charset="2"/>
              <a:buChar char="q"/>
            </a:pPr>
            <a:r>
              <a:rPr lang="en-US" sz="1500" dirty="0" smtClean="0"/>
              <a:t>Well-chosen DNN structure and unit types self-consistently incorporate best ideas and implementations of existing ML and other algorithms (supervised, unsupervised, advanced filters, </a:t>
            </a:r>
            <a:r>
              <a:rPr lang="en-US" sz="1500" dirty="0" err="1" smtClean="0"/>
              <a:t>etc</a:t>
            </a:r>
            <a:r>
              <a:rPr lang="en-US" sz="1500" dirty="0" smtClean="0"/>
              <a:t>).</a:t>
            </a:r>
          </a:p>
          <a:p>
            <a:pPr marL="285750" indent="-285750">
              <a:buFont typeface="Wingdings" panose="05000000000000000000" pitchFamily="2" charset="2"/>
              <a:buChar char="q"/>
            </a:pPr>
            <a:endParaRPr lang="en-US" sz="1500" dirty="0"/>
          </a:p>
          <a:p>
            <a:pPr marL="285750" indent="-285750">
              <a:buFont typeface="Wingdings" panose="05000000000000000000" pitchFamily="2" charset="2"/>
              <a:buChar char="q"/>
            </a:pPr>
            <a:r>
              <a:rPr lang="en-US" sz="1500" dirty="0" smtClean="0"/>
              <a:t> However, such universality of DNN-based approach comes with a “price” of significantly increased requirement for training data size and training time. Therefore, DNN may not be the optimal choice for a particular problem, especially in situations with severe data incompleteness or limited computational resources. </a:t>
            </a:r>
          </a:p>
          <a:p>
            <a:endParaRPr lang="en-US" dirty="0"/>
          </a:p>
          <a:p>
            <a:endParaRPr lang="en-US" dirty="0"/>
          </a:p>
        </p:txBody>
      </p:sp>
    </p:spTree>
    <p:extLst>
      <p:ext uri="{BB962C8B-B14F-4D97-AF65-F5344CB8AC3E}">
        <p14:creationId xmlns:p14="http://schemas.microsoft.com/office/powerpoint/2010/main" val="1745066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fontAlgn="base">
              <a:spcBef>
                <a:spcPct val="0"/>
              </a:spcBef>
              <a:spcAft>
                <a:spcPct val="0"/>
              </a:spcAft>
            </a:pPr>
            <a:r>
              <a:rPr lang="en-US" smtClean="0"/>
              <a:t>Insert Presentation Title Here</a:t>
            </a:r>
            <a:endParaRPr lang="en-US" dirty="0"/>
          </a:p>
        </p:txBody>
      </p:sp>
      <p:pic>
        <p:nvPicPr>
          <p:cNvPr id="3" name="Picture 2"/>
          <p:cNvPicPr>
            <a:picLocks noChangeAspect="1"/>
          </p:cNvPicPr>
          <p:nvPr/>
        </p:nvPicPr>
        <p:blipFill>
          <a:blip r:embed="rId2"/>
          <a:stretch>
            <a:fillRect/>
          </a:stretch>
        </p:blipFill>
        <p:spPr>
          <a:xfrm>
            <a:off x="0" y="400659"/>
            <a:ext cx="12082561" cy="5743680"/>
          </a:xfrm>
          <a:prstGeom prst="rect">
            <a:avLst/>
          </a:prstGeom>
        </p:spPr>
      </p:pic>
    </p:spTree>
    <p:extLst>
      <p:ext uri="{BB962C8B-B14F-4D97-AF65-F5344CB8AC3E}">
        <p14:creationId xmlns:p14="http://schemas.microsoft.com/office/powerpoint/2010/main" val="79427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112776"/>
            <a:ext cx="10893552" cy="381000"/>
          </a:xfrm>
        </p:spPr>
        <p:txBody>
          <a:bodyPr/>
          <a:lstStyle/>
          <a:p>
            <a:r>
              <a:rPr lang="en-US" dirty="0" smtClean="0"/>
              <a:t>Practically Important Types of DNNs: </a:t>
            </a:r>
            <a:r>
              <a:rPr lang="en-US" b="0" i="1" dirty="0" smtClean="0"/>
              <a:t>Convolutional NN (CNN)</a:t>
            </a:r>
            <a:endParaRPr lang="en-US" b="0" i="1"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pic>
        <p:nvPicPr>
          <p:cNvPr id="4" name="Picture 3"/>
          <p:cNvPicPr>
            <a:picLocks noChangeAspect="1"/>
          </p:cNvPicPr>
          <p:nvPr/>
        </p:nvPicPr>
        <p:blipFill>
          <a:blip r:embed="rId2"/>
          <a:stretch>
            <a:fillRect/>
          </a:stretch>
        </p:blipFill>
        <p:spPr>
          <a:xfrm>
            <a:off x="4084328" y="699558"/>
            <a:ext cx="8054606" cy="3732660"/>
          </a:xfrm>
          <a:prstGeom prst="rect">
            <a:avLst/>
          </a:prstGeom>
        </p:spPr>
      </p:pic>
      <p:pic>
        <p:nvPicPr>
          <p:cNvPr id="5" name="Picture 4"/>
          <p:cNvPicPr>
            <a:picLocks noChangeAspect="1"/>
          </p:cNvPicPr>
          <p:nvPr/>
        </p:nvPicPr>
        <p:blipFill>
          <a:blip r:embed="rId3"/>
          <a:stretch>
            <a:fillRect/>
          </a:stretch>
        </p:blipFill>
        <p:spPr>
          <a:xfrm>
            <a:off x="81159" y="4638000"/>
            <a:ext cx="10800000" cy="2220000"/>
          </a:xfrm>
          <a:prstGeom prst="rect">
            <a:avLst/>
          </a:prstGeom>
        </p:spPr>
      </p:pic>
      <p:sp>
        <p:nvSpPr>
          <p:cNvPr id="6" name="TextBox 5"/>
          <p:cNvSpPr txBox="1"/>
          <p:nvPr/>
        </p:nvSpPr>
        <p:spPr>
          <a:xfrm>
            <a:off x="81160" y="811503"/>
            <a:ext cx="4003168" cy="3139321"/>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In computer vision and image recognition, the typical choice is deep CNN.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It combines many layers of convolutional network (based on principles of visual cortex operation in nature) and classification block based on standard multi-layer MLP or other suitable algorithm</a:t>
            </a:r>
            <a:endParaRPr lang="en-US" dirty="0"/>
          </a:p>
        </p:txBody>
      </p:sp>
      <p:sp>
        <p:nvSpPr>
          <p:cNvPr id="7" name="Right Arrow 6"/>
          <p:cNvSpPr/>
          <p:nvPr/>
        </p:nvSpPr>
        <p:spPr>
          <a:xfrm>
            <a:off x="81160" y="4241950"/>
            <a:ext cx="4003168" cy="39605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0900" y="4272556"/>
            <a:ext cx="3803688" cy="292388"/>
          </a:xfrm>
          <a:prstGeom prst="rect">
            <a:avLst/>
          </a:prstGeom>
          <a:noFill/>
        </p:spPr>
        <p:txBody>
          <a:bodyPr wrap="square" rtlCol="0">
            <a:spAutoFit/>
          </a:bodyPr>
          <a:lstStyle/>
          <a:p>
            <a:r>
              <a:rPr lang="en-US" sz="1300" i="1" dirty="0" smtClean="0"/>
              <a:t>Increasing Abstraction &amp; Decreasing Variability</a:t>
            </a:r>
            <a:endParaRPr lang="en-US" sz="1300" i="1" dirty="0"/>
          </a:p>
        </p:txBody>
      </p:sp>
    </p:spTree>
    <p:extLst>
      <p:ext uri="{BB962C8B-B14F-4D97-AF65-F5344CB8AC3E}">
        <p14:creationId xmlns:p14="http://schemas.microsoft.com/office/powerpoint/2010/main" val="202676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112776"/>
            <a:ext cx="10893552" cy="381000"/>
          </a:xfrm>
        </p:spPr>
        <p:txBody>
          <a:bodyPr/>
          <a:lstStyle/>
          <a:p>
            <a:r>
              <a:rPr lang="en-US" dirty="0" smtClean="0"/>
              <a:t>Practically Important Types of DNNs: </a:t>
            </a:r>
            <a:r>
              <a:rPr lang="en-US" b="0" i="1" dirty="0" smtClean="0"/>
              <a:t>Convolutional NN (CNN)</a:t>
            </a:r>
            <a:endParaRPr lang="en-US" b="0" i="1"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pic>
        <p:nvPicPr>
          <p:cNvPr id="5" name="Picture 4"/>
          <p:cNvPicPr>
            <a:picLocks noChangeAspect="1"/>
          </p:cNvPicPr>
          <p:nvPr/>
        </p:nvPicPr>
        <p:blipFill>
          <a:blip r:embed="rId2"/>
          <a:stretch>
            <a:fillRect/>
          </a:stretch>
        </p:blipFill>
        <p:spPr>
          <a:xfrm>
            <a:off x="73151" y="16800"/>
            <a:ext cx="12070081" cy="6767232"/>
          </a:xfrm>
          <a:prstGeom prst="rect">
            <a:avLst/>
          </a:prstGeom>
        </p:spPr>
      </p:pic>
    </p:spTree>
    <p:extLst>
      <p:ext uri="{BB962C8B-B14F-4D97-AF65-F5344CB8AC3E}">
        <p14:creationId xmlns:p14="http://schemas.microsoft.com/office/powerpoint/2010/main" val="631460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81936" y="112776"/>
            <a:ext cx="11254154" cy="381000"/>
          </a:xfrm>
        </p:spPr>
        <p:txBody>
          <a:bodyPr/>
          <a:lstStyle/>
          <a:p>
            <a:r>
              <a:rPr lang="en-US" sz="2200" dirty="0" smtClean="0"/>
              <a:t>Recurrent NNs: </a:t>
            </a:r>
            <a:r>
              <a:rPr lang="en-US" sz="2200" b="0" i="1" dirty="0" smtClean="0"/>
              <a:t>Long Short-Term</a:t>
            </a:r>
            <a:r>
              <a:rPr lang="en-US" sz="2200" b="0" i="1" dirty="0"/>
              <a:t> </a:t>
            </a:r>
            <a:r>
              <a:rPr lang="en-US" sz="2200" b="0" i="1" dirty="0" smtClean="0"/>
              <a:t>Memory (</a:t>
            </a:r>
            <a:r>
              <a:rPr lang="en-US" sz="2200" i="1" dirty="0" smtClean="0"/>
              <a:t>LSTM</a:t>
            </a:r>
            <a:r>
              <a:rPr lang="en-US" sz="2200" b="0" i="1" dirty="0" smtClean="0"/>
              <a:t>) and Gated Recurrent Unit (</a:t>
            </a:r>
            <a:r>
              <a:rPr lang="en-US" sz="2200" i="1" dirty="0" smtClean="0"/>
              <a:t>GRU</a:t>
            </a:r>
            <a:r>
              <a:rPr lang="en-US" sz="2200" b="0" i="1" dirty="0" smtClean="0"/>
              <a:t>)</a:t>
            </a:r>
            <a:endParaRPr lang="en-US" sz="2200" b="0" i="1"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sp>
        <p:nvSpPr>
          <p:cNvPr id="5" name="TextBox 4"/>
          <p:cNvSpPr txBox="1"/>
          <p:nvPr/>
        </p:nvSpPr>
        <p:spPr>
          <a:xfrm>
            <a:off x="70338" y="817009"/>
            <a:ext cx="8242130" cy="5909310"/>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While MLP could be used for modeling time series (and other sequences) by presenting fixed-size sliding window at the input, it is not suitable to capture long-term or variable memory effects and depend on external choice of the window size (e.g. by domain expert).</a:t>
            </a:r>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dirty="0" smtClean="0"/>
              <a:t>RNNs take one point at a time and predict the next point: either time series or character sequence as in Natural Language Processing (NLP). During training, RNN build their own short- and long-term memory, and use it during prediction.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smtClean="0"/>
              <a:t>In theory, RNNs can have very long-term memory and efficiently use it in prediction.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smtClean="0"/>
              <a:t>However, in practice, RNNs often suffer from vanishing (or exploding) gradient problem in BPTT algorithm, and long-term memory may not be that ideal.    </a:t>
            </a:r>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dirty="0" smtClean="0"/>
              <a:t>Modern </a:t>
            </a:r>
            <a:r>
              <a:rPr lang="en-US" dirty="0"/>
              <a:t>s</a:t>
            </a:r>
            <a:r>
              <a:rPr lang="en-US" dirty="0" smtClean="0"/>
              <a:t>olutions to RNNs problems:</a:t>
            </a:r>
          </a:p>
          <a:p>
            <a:pPr marL="742950" lvl="1" indent="-285750">
              <a:buFont typeface="Wingdings" panose="05000000000000000000" pitchFamily="2" charset="2"/>
              <a:buChar char="§"/>
            </a:pPr>
            <a:r>
              <a:rPr lang="en-US" i="1" dirty="0"/>
              <a:t>Long Short-Term Memory </a:t>
            </a:r>
            <a:r>
              <a:rPr lang="en-US" dirty="0" smtClean="0"/>
              <a:t>(1997) </a:t>
            </a:r>
            <a:r>
              <a:rPr lang="en-US" dirty="0"/>
              <a:t>- explicitly designed to avoid the long-term dependency </a:t>
            </a:r>
            <a:r>
              <a:rPr lang="en-US" dirty="0" smtClean="0"/>
              <a:t>problem.</a:t>
            </a:r>
          </a:p>
          <a:p>
            <a:pPr marL="742950" lvl="1" indent="-285750">
              <a:buFont typeface="Wingdings" panose="05000000000000000000" pitchFamily="2" charset="2"/>
              <a:buChar char="§"/>
            </a:pPr>
            <a:r>
              <a:rPr lang="en-US" i="1" dirty="0"/>
              <a:t>Gated Recurrent Unit </a:t>
            </a:r>
            <a:r>
              <a:rPr lang="en-US" dirty="0" smtClean="0"/>
              <a:t>(2014) – simplified LSTM.</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6232" y="778983"/>
            <a:ext cx="3464120" cy="91019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6232" y="2197216"/>
            <a:ext cx="3222809" cy="1262229"/>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1347" y="3936907"/>
            <a:ext cx="3575905" cy="1104840"/>
          </a:xfrm>
          <a:prstGeom prst="rect">
            <a:avLst/>
          </a:prstGeom>
        </p:spPr>
      </p:pic>
      <p:sp>
        <p:nvSpPr>
          <p:cNvPr id="4" name="TextBox 3"/>
          <p:cNvSpPr txBox="1"/>
          <p:nvPr/>
        </p:nvSpPr>
        <p:spPr>
          <a:xfrm>
            <a:off x="9111427" y="509232"/>
            <a:ext cx="2255746" cy="307777"/>
          </a:xfrm>
          <a:prstGeom prst="rect">
            <a:avLst/>
          </a:prstGeom>
          <a:noFill/>
        </p:spPr>
        <p:txBody>
          <a:bodyPr wrap="none" rtlCol="0">
            <a:spAutoFit/>
          </a:bodyPr>
          <a:lstStyle/>
          <a:p>
            <a:r>
              <a:rPr lang="en-US" sz="1400" u="sng" dirty="0" smtClean="0"/>
              <a:t>Unrolled single-layer RNN</a:t>
            </a:r>
            <a:endParaRPr lang="en-US" sz="1400" u="sng" dirty="0"/>
          </a:p>
        </p:txBody>
      </p:sp>
      <p:sp>
        <p:nvSpPr>
          <p:cNvPr id="6" name="Rectangle 5"/>
          <p:cNvSpPr/>
          <p:nvPr/>
        </p:nvSpPr>
        <p:spPr>
          <a:xfrm>
            <a:off x="8908983" y="1683337"/>
            <a:ext cx="2282997" cy="523220"/>
          </a:xfrm>
          <a:prstGeom prst="rect">
            <a:avLst/>
          </a:prstGeom>
        </p:spPr>
        <p:txBody>
          <a:bodyPr wrap="none">
            <a:spAutoFit/>
          </a:bodyPr>
          <a:lstStyle/>
          <a:p>
            <a:r>
              <a:rPr lang="en-US" sz="1400" u="sng" dirty="0"/>
              <a:t>Good short-term </a:t>
            </a:r>
            <a:r>
              <a:rPr lang="en-US" sz="1400" u="sng" dirty="0" smtClean="0"/>
              <a:t>memory:</a:t>
            </a:r>
            <a:endParaRPr lang="en-US" sz="1400" u="sng" dirty="0"/>
          </a:p>
          <a:p>
            <a:r>
              <a:rPr lang="en-US" sz="1400" dirty="0" smtClean="0"/>
              <a:t>“</a:t>
            </a:r>
            <a:r>
              <a:rPr lang="en-US" sz="1400" dirty="0"/>
              <a:t>the clouds are in the </a:t>
            </a:r>
            <a:r>
              <a:rPr lang="en-US" sz="1400" i="1" dirty="0" smtClean="0">
                <a:solidFill>
                  <a:srgbClr val="FF0000"/>
                </a:solidFill>
              </a:rPr>
              <a:t>sky</a:t>
            </a:r>
            <a:r>
              <a:rPr lang="en-US" sz="1400" dirty="0" smtClean="0"/>
              <a:t>” </a:t>
            </a:r>
            <a:endParaRPr lang="en-US" sz="1400" dirty="0"/>
          </a:p>
        </p:txBody>
      </p:sp>
      <p:sp>
        <p:nvSpPr>
          <p:cNvPr id="16" name="Rectangle 15"/>
          <p:cNvSpPr/>
          <p:nvPr/>
        </p:nvSpPr>
        <p:spPr>
          <a:xfrm>
            <a:off x="8451347" y="3459011"/>
            <a:ext cx="4539667" cy="523220"/>
          </a:xfrm>
          <a:prstGeom prst="rect">
            <a:avLst/>
          </a:prstGeom>
        </p:spPr>
        <p:txBody>
          <a:bodyPr wrap="square">
            <a:spAutoFit/>
          </a:bodyPr>
          <a:lstStyle/>
          <a:p>
            <a:r>
              <a:rPr lang="en-US" sz="1400" u="sng" dirty="0" smtClean="0"/>
              <a:t>Problem with long-term memory:</a:t>
            </a:r>
            <a:endParaRPr lang="en-US" sz="1400" u="sng" dirty="0"/>
          </a:p>
          <a:p>
            <a:r>
              <a:rPr lang="en-US" sz="1400" dirty="0" smtClean="0"/>
              <a:t>“I </a:t>
            </a:r>
            <a:r>
              <a:rPr lang="en-US" sz="1400" dirty="0"/>
              <a:t>grew up in France… I speak fluent </a:t>
            </a:r>
            <a:r>
              <a:rPr lang="en-US" sz="1400" dirty="0">
                <a:solidFill>
                  <a:srgbClr val="FF0000"/>
                </a:solidFill>
              </a:rPr>
              <a:t>French</a:t>
            </a:r>
            <a:r>
              <a:rPr lang="en-US" sz="1400" dirty="0" smtClean="0"/>
              <a:t>.” </a:t>
            </a:r>
            <a:endParaRPr lang="en-US" sz="1400" dirty="0"/>
          </a:p>
        </p:txBody>
      </p:sp>
      <p:sp>
        <p:nvSpPr>
          <p:cNvPr id="7" name="Rectangle 6"/>
          <p:cNvSpPr/>
          <p:nvPr/>
        </p:nvSpPr>
        <p:spPr>
          <a:xfrm>
            <a:off x="8451347" y="5075389"/>
            <a:ext cx="3477234" cy="307777"/>
          </a:xfrm>
          <a:prstGeom prst="rect">
            <a:avLst/>
          </a:prstGeom>
        </p:spPr>
        <p:txBody>
          <a:bodyPr wrap="none">
            <a:spAutoFit/>
          </a:bodyPr>
          <a:lstStyle/>
          <a:p>
            <a:r>
              <a:rPr lang="en-US" sz="1400" u="sng" dirty="0" smtClean="0"/>
              <a:t>LSTM 4-layer structure with memory cells</a:t>
            </a:r>
            <a:endParaRPr lang="en-US" sz="1400" u="sng" dirty="0"/>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2468" y="5341272"/>
            <a:ext cx="3879532" cy="1457648"/>
          </a:xfrm>
          <a:prstGeom prst="rect">
            <a:avLst/>
          </a:prstGeom>
        </p:spPr>
      </p:pic>
    </p:spTree>
    <p:extLst>
      <p:ext uri="{BB962C8B-B14F-4D97-AF65-F5344CB8AC3E}">
        <p14:creationId xmlns:p14="http://schemas.microsoft.com/office/powerpoint/2010/main" val="714944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112776"/>
            <a:ext cx="10893552" cy="381000"/>
          </a:xfrm>
        </p:spPr>
        <p:txBody>
          <a:bodyPr/>
          <a:lstStyle/>
          <a:p>
            <a:r>
              <a:rPr lang="en-US" dirty="0" smtClean="0"/>
              <a:t>Deep Learning and DNN</a:t>
            </a:r>
            <a:r>
              <a:rPr lang="en-US" dirty="0"/>
              <a:t>s</a:t>
            </a:r>
            <a:r>
              <a:rPr lang="en-US" dirty="0" smtClean="0"/>
              <a:t>: </a:t>
            </a:r>
            <a:r>
              <a:rPr lang="en-US" b="0" i="1" dirty="0" smtClean="0"/>
              <a:t>Advantages, Challenges, and Solutions</a:t>
            </a:r>
            <a:endParaRPr lang="en-US" b="0" i="1"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sp>
        <p:nvSpPr>
          <p:cNvPr id="4" name="TextBox 3"/>
          <p:cNvSpPr txBox="1"/>
          <p:nvPr/>
        </p:nvSpPr>
        <p:spPr>
          <a:xfrm>
            <a:off x="231648" y="759306"/>
            <a:ext cx="11728704" cy="5909310"/>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DNNs are very flexible universal </a:t>
            </a:r>
            <a:r>
              <a:rPr lang="en-US" dirty="0" err="1" smtClean="0"/>
              <a:t>approximators</a:t>
            </a:r>
            <a:r>
              <a:rPr lang="en-US" dirty="0" smtClean="0"/>
              <a:t> that implement all modelling stages starting from raw data.</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However, DNNs offer advantage over other approaches only in cases with large sets of training data.</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To overcome data limitations several techniques for data augmentation ae used ranging from simple manipulations with original </a:t>
            </a:r>
            <a:r>
              <a:rPr lang="en-US" dirty="0"/>
              <a:t>images </a:t>
            </a:r>
            <a:r>
              <a:rPr lang="en-US" dirty="0" smtClean="0"/>
              <a:t>(rotation</a:t>
            </a:r>
            <a:r>
              <a:rPr lang="en-US" dirty="0"/>
              <a:t>, shifting, flipping, cropping, </a:t>
            </a:r>
            <a:r>
              <a:rPr lang="en-US" dirty="0" err="1"/>
              <a:t>etc</a:t>
            </a:r>
            <a:r>
              <a:rPr lang="en-US" dirty="0" smtClean="0"/>
              <a:t>) in computer vision applications to generation of realistic synthetic data as in self-driving vehicles applications.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The other important technique critical for DNN success in situations with limited training data is learning transfer that can be used in several different ways:</a:t>
            </a:r>
          </a:p>
          <a:p>
            <a:pPr marL="742950" lvl="1" indent="-285750">
              <a:buFont typeface="Wingdings" panose="05000000000000000000" pitchFamily="2" charset="2"/>
              <a:buChar char="q"/>
            </a:pPr>
            <a:r>
              <a:rPr lang="en-US" dirty="0" smtClean="0"/>
              <a:t>If DNN is trained on the large set of somewhat relevant data and current data set is large enough, use </a:t>
            </a:r>
            <a:r>
              <a:rPr lang="en-US" dirty="0" err="1" smtClean="0"/>
              <a:t>pretrained</a:t>
            </a:r>
            <a:r>
              <a:rPr lang="en-US" dirty="0" smtClean="0"/>
              <a:t> DNN as initial weight set and further train full DNN on the current data.</a:t>
            </a:r>
          </a:p>
          <a:p>
            <a:pPr marL="742950" lvl="1" indent="-285750">
              <a:buFont typeface="Wingdings" panose="05000000000000000000" pitchFamily="2" charset="2"/>
              <a:buChar char="q"/>
            </a:pPr>
            <a:r>
              <a:rPr lang="en-US" dirty="0" smtClean="0"/>
              <a:t>If </a:t>
            </a:r>
            <a:r>
              <a:rPr lang="en-US" dirty="0"/>
              <a:t>DNN is trained on the large set of </a:t>
            </a:r>
            <a:r>
              <a:rPr lang="en-US" dirty="0" smtClean="0"/>
              <a:t>relevant data (e.g. millions of images from ImageNet), and current data set (e.g. special condition medical images) is limited, start with pre-trained DNN and train only fully-connected part (i.e. classifier) or even replace it with SVM or Linear Model. Keep features / auto-encoder part as is.</a:t>
            </a:r>
          </a:p>
          <a:p>
            <a:pPr marL="742950" lvl="1" indent="-285750">
              <a:buFont typeface="Wingdings" panose="05000000000000000000" pitchFamily="2" charset="2"/>
              <a:buChar char="q"/>
            </a:pPr>
            <a:r>
              <a:rPr lang="en-US" dirty="0" smtClean="0"/>
              <a:t>If </a:t>
            </a:r>
            <a:r>
              <a:rPr lang="en-US" dirty="0"/>
              <a:t>DNN is trained on the large set of </a:t>
            </a:r>
            <a:r>
              <a:rPr lang="en-US" dirty="0" smtClean="0"/>
              <a:t>less relevant data and current data set is limited for full re-training, retrain only upper (mostly abstract) layers of the auto-encoder and classification / regression part. </a:t>
            </a:r>
          </a:p>
          <a:p>
            <a:endParaRPr lang="en-US" dirty="0" smtClean="0"/>
          </a:p>
          <a:p>
            <a:pPr marL="285750" indent="-285750">
              <a:buFont typeface="Wingdings" panose="05000000000000000000" pitchFamily="2" charset="2"/>
              <a:buChar char="q"/>
            </a:pPr>
            <a:r>
              <a:rPr lang="en-US" dirty="0" smtClean="0"/>
              <a:t>Finding optimal hyper-parameters of the DNN (including its structure) is very serious computational challenge that requires training large number of DNNs and choose one (or several) at the end. </a:t>
            </a:r>
            <a:endParaRPr lang="en-US" dirty="0"/>
          </a:p>
        </p:txBody>
      </p:sp>
    </p:spTree>
    <p:extLst>
      <p:ext uri="{BB962C8B-B14F-4D97-AF65-F5344CB8AC3E}">
        <p14:creationId xmlns:p14="http://schemas.microsoft.com/office/powerpoint/2010/main" val="2649168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sp>
        <p:nvSpPr>
          <p:cNvPr id="4" name="Title 1"/>
          <p:cNvSpPr txBox="1">
            <a:spLocks/>
          </p:cNvSpPr>
          <p:nvPr/>
        </p:nvSpPr>
        <p:spPr>
          <a:xfrm>
            <a:off x="310896" y="902208"/>
            <a:ext cx="11710416" cy="51876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Google (Wiki) Definition:</a:t>
            </a:r>
            <a:br>
              <a:rPr lang="en-US" sz="3600" dirty="0" smtClean="0"/>
            </a:br>
            <a:r>
              <a:rPr lang="en-US" dirty="0" smtClean="0"/>
              <a:t/>
            </a:r>
            <a:br>
              <a:rPr lang="en-US" dirty="0" smtClean="0"/>
            </a:br>
            <a:r>
              <a:rPr lang="en-US" sz="2800" dirty="0"/>
              <a:t>Artificial </a:t>
            </a:r>
            <a:r>
              <a:rPr lang="en-US" sz="2800" i="1" dirty="0">
                <a:solidFill>
                  <a:srgbClr val="FF0000"/>
                </a:solidFill>
              </a:rPr>
              <a:t>neural networks</a:t>
            </a:r>
            <a:r>
              <a:rPr lang="en-US" sz="2800" dirty="0">
                <a:solidFill>
                  <a:srgbClr val="FF0000"/>
                </a:solidFill>
              </a:rPr>
              <a:t> </a:t>
            </a:r>
            <a:r>
              <a:rPr lang="en-US" sz="2800" dirty="0"/>
              <a:t>(ANNs) or connectionist systems are a computational model used in machine learning, computer science and other research disciplines, which is based on a large collection of connected simple units called artificial neurons, loosely analogous to axons in a biological brain</a:t>
            </a:r>
            <a:r>
              <a:rPr lang="en-US" sz="2800" dirty="0" smtClean="0"/>
              <a:t>.</a:t>
            </a:r>
          </a:p>
          <a:p>
            <a:endParaRPr lang="en-US" sz="2800" dirty="0"/>
          </a:p>
          <a:p>
            <a:r>
              <a:rPr lang="en-US" sz="2800" b="1" dirty="0">
                <a:solidFill>
                  <a:srgbClr val="FF0000"/>
                </a:solidFill>
              </a:rPr>
              <a:t>Deep learning</a:t>
            </a:r>
            <a:r>
              <a:rPr lang="en-US" sz="2800" dirty="0"/>
              <a:t> (also known as </a:t>
            </a:r>
            <a:r>
              <a:rPr lang="en-US" sz="2800" b="1" dirty="0">
                <a:solidFill>
                  <a:srgbClr val="FF0000"/>
                </a:solidFill>
              </a:rPr>
              <a:t>deep</a:t>
            </a:r>
            <a:r>
              <a:rPr lang="en-US" sz="2800" dirty="0">
                <a:solidFill>
                  <a:srgbClr val="FF0000"/>
                </a:solidFill>
              </a:rPr>
              <a:t> structured</a:t>
            </a:r>
            <a:r>
              <a:rPr lang="en-US" sz="2800" dirty="0"/>
              <a:t> </a:t>
            </a:r>
            <a:r>
              <a:rPr lang="en-US" sz="2800" b="1" dirty="0"/>
              <a:t>learning</a:t>
            </a:r>
            <a:r>
              <a:rPr lang="en-US" sz="2800" dirty="0"/>
              <a:t>, </a:t>
            </a:r>
            <a:r>
              <a:rPr lang="en-US" sz="2800" dirty="0">
                <a:solidFill>
                  <a:srgbClr val="FF0000"/>
                </a:solidFill>
              </a:rPr>
              <a:t>hierarchical</a:t>
            </a:r>
            <a:r>
              <a:rPr lang="en-US" sz="2800" dirty="0"/>
              <a:t> </a:t>
            </a:r>
            <a:r>
              <a:rPr lang="en-US" sz="2800" b="1" dirty="0"/>
              <a:t>learning</a:t>
            </a:r>
            <a:r>
              <a:rPr lang="en-US" sz="2800" dirty="0"/>
              <a:t> or </a:t>
            </a:r>
            <a:r>
              <a:rPr lang="en-US" sz="2800" b="1" dirty="0"/>
              <a:t>deep</a:t>
            </a:r>
            <a:r>
              <a:rPr lang="en-US" sz="2800" dirty="0"/>
              <a:t> machine </a:t>
            </a:r>
            <a:r>
              <a:rPr lang="en-US" sz="2800" b="1" dirty="0"/>
              <a:t>learning</a:t>
            </a:r>
            <a:r>
              <a:rPr lang="en-US" sz="2800" dirty="0"/>
              <a:t>) is the study of artificial neural networks and related machine </a:t>
            </a:r>
            <a:r>
              <a:rPr lang="en-US" sz="2800" b="1" dirty="0"/>
              <a:t>learning</a:t>
            </a:r>
            <a:r>
              <a:rPr lang="en-US" sz="2800" dirty="0"/>
              <a:t> algorithms that contain more than one hidden layer.</a:t>
            </a:r>
            <a:endParaRPr lang="en-US" sz="2800" dirty="0" smtClean="0"/>
          </a:p>
          <a:p>
            <a:endParaRPr lang="en-US" sz="2800" i="1" dirty="0"/>
          </a:p>
          <a:p>
            <a:endParaRPr lang="en-US" sz="2800" i="1" dirty="0"/>
          </a:p>
        </p:txBody>
      </p:sp>
    </p:spTree>
    <p:extLst>
      <p:ext uri="{BB962C8B-B14F-4D97-AF65-F5344CB8AC3E}">
        <p14:creationId xmlns:p14="http://schemas.microsoft.com/office/powerpoint/2010/main" val="3313401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112776"/>
            <a:ext cx="11125200" cy="381000"/>
          </a:xfrm>
        </p:spPr>
        <p:txBody>
          <a:bodyPr/>
          <a:lstStyle/>
          <a:p>
            <a:r>
              <a:rPr lang="en-US" sz="2000" dirty="0" smtClean="0"/>
              <a:t>Data Augmentation Example: </a:t>
            </a:r>
            <a:r>
              <a:rPr lang="en-US" sz="2000" b="0" i="1" dirty="0" smtClean="0"/>
              <a:t>Synthetic Data in Self-Driving Vehicle Applications</a:t>
            </a:r>
            <a:endParaRPr lang="en-US" sz="2000" b="0" i="1"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pic>
        <p:nvPicPr>
          <p:cNvPr id="4" name="Picture 3"/>
          <p:cNvPicPr>
            <a:picLocks noChangeAspect="1"/>
          </p:cNvPicPr>
          <p:nvPr/>
        </p:nvPicPr>
        <p:blipFill>
          <a:blip r:embed="rId2"/>
          <a:stretch>
            <a:fillRect/>
          </a:stretch>
        </p:blipFill>
        <p:spPr>
          <a:xfrm>
            <a:off x="1188647" y="604488"/>
            <a:ext cx="9811201" cy="5838000"/>
          </a:xfrm>
          <a:prstGeom prst="rect">
            <a:avLst/>
          </a:prstGeom>
        </p:spPr>
      </p:pic>
    </p:spTree>
    <p:extLst>
      <p:ext uri="{BB962C8B-B14F-4D97-AF65-F5344CB8AC3E}">
        <p14:creationId xmlns:p14="http://schemas.microsoft.com/office/powerpoint/2010/main" val="309923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5860" y="158046"/>
            <a:ext cx="10823466" cy="740664"/>
          </a:xfrm>
        </p:spPr>
        <p:txBody>
          <a:bodyPr/>
          <a:lstStyle/>
          <a:p>
            <a:r>
              <a:rPr lang="en-US" sz="2000" dirty="0" smtClean="0"/>
              <a:t>Rapidly Changing Role of Neural Networks  within AI and Machine Learning </a:t>
            </a:r>
            <a:r>
              <a:rPr lang="en-US" sz="2000" dirty="0"/>
              <a:t>(ML)</a:t>
            </a:r>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pic>
        <p:nvPicPr>
          <p:cNvPr id="3" name="Picture 2"/>
          <p:cNvPicPr>
            <a:picLocks noChangeAspect="1"/>
          </p:cNvPicPr>
          <p:nvPr/>
        </p:nvPicPr>
        <p:blipFill>
          <a:blip r:embed="rId2"/>
          <a:stretch>
            <a:fillRect/>
          </a:stretch>
        </p:blipFill>
        <p:spPr>
          <a:xfrm>
            <a:off x="152400" y="831999"/>
            <a:ext cx="12043201" cy="4742400"/>
          </a:xfrm>
          <a:prstGeom prst="rect">
            <a:avLst/>
          </a:prstGeom>
        </p:spPr>
      </p:pic>
      <p:sp>
        <p:nvSpPr>
          <p:cNvPr id="6" name="TextBox 5"/>
          <p:cNvSpPr txBox="1"/>
          <p:nvPr/>
        </p:nvSpPr>
        <p:spPr>
          <a:xfrm>
            <a:off x="806186" y="5784688"/>
            <a:ext cx="2715295" cy="369332"/>
          </a:xfrm>
          <a:prstGeom prst="rect">
            <a:avLst/>
          </a:prstGeom>
          <a:noFill/>
        </p:spPr>
        <p:txBody>
          <a:bodyPr wrap="none" rtlCol="0">
            <a:spAutoFit/>
          </a:bodyPr>
          <a:lstStyle/>
          <a:p>
            <a:r>
              <a:rPr lang="en-US" i="1" dirty="0" smtClean="0"/>
              <a:t>Domination of non-ML AI</a:t>
            </a:r>
            <a:endParaRPr lang="en-US" i="1" dirty="0"/>
          </a:p>
        </p:txBody>
      </p:sp>
      <p:sp>
        <p:nvSpPr>
          <p:cNvPr id="7" name="TextBox 6"/>
          <p:cNvSpPr txBox="1"/>
          <p:nvPr/>
        </p:nvSpPr>
        <p:spPr>
          <a:xfrm>
            <a:off x="4421403" y="5646188"/>
            <a:ext cx="3595856" cy="923330"/>
          </a:xfrm>
          <a:prstGeom prst="rect">
            <a:avLst/>
          </a:prstGeom>
          <a:noFill/>
        </p:spPr>
        <p:txBody>
          <a:bodyPr wrap="none" rtlCol="0">
            <a:spAutoFit/>
          </a:bodyPr>
          <a:lstStyle/>
          <a:p>
            <a:r>
              <a:rPr lang="en-US" i="1" dirty="0" smtClean="0"/>
              <a:t>Increasing role of ML.</a:t>
            </a:r>
          </a:p>
          <a:p>
            <a:r>
              <a:rPr lang="en-US" i="1" dirty="0" smtClean="0"/>
              <a:t>Significant number of successful </a:t>
            </a:r>
          </a:p>
          <a:p>
            <a:r>
              <a:rPr lang="en-US" i="1" dirty="0" smtClean="0"/>
              <a:t>ML applications were NN-based</a:t>
            </a:r>
            <a:endParaRPr lang="en-US" i="1" dirty="0"/>
          </a:p>
        </p:txBody>
      </p:sp>
      <p:sp>
        <p:nvSpPr>
          <p:cNvPr id="8" name="TextBox 7"/>
          <p:cNvSpPr txBox="1"/>
          <p:nvPr/>
        </p:nvSpPr>
        <p:spPr>
          <a:xfrm>
            <a:off x="8126799" y="5529843"/>
            <a:ext cx="4065202" cy="1138773"/>
          </a:xfrm>
          <a:prstGeom prst="rect">
            <a:avLst/>
          </a:prstGeom>
          <a:noFill/>
        </p:spPr>
        <p:txBody>
          <a:bodyPr wrap="square" rtlCol="0">
            <a:spAutoFit/>
          </a:bodyPr>
          <a:lstStyle/>
          <a:p>
            <a:r>
              <a:rPr lang="en-US" sz="1700" i="1" dirty="0" smtClean="0"/>
              <a:t>Deep NNs are at the core of many </a:t>
            </a:r>
          </a:p>
          <a:p>
            <a:r>
              <a:rPr lang="en-US" sz="1700" i="1" dirty="0" smtClean="0"/>
              <a:t>practical ML applications. </a:t>
            </a:r>
          </a:p>
          <a:p>
            <a:r>
              <a:rPr lang="en-US" sz="1700" i="1" dirty="0" smtClean="0"/>
              <a:t>Exponential growth of DNNs </a:t>
            </a:r>
            <a:r>
              <a:rPr lang="en-US" sz="1700" i="1" dirty="0" err="1" smtClean="0"/>
              <a:t>adoptation</a:t>
            </a:r>
            <a:endParaRPr lang="en-US" sz="1700" i="1" dirty="0" smtClean="0"/>
          </a:p>
          <a:p>
            <a:r>
              <a:rPr lang="en-US" sz="1700" i="1" dirty="0" smtClean="0"/>
              <a:t>in a wide </a:t>
            </a:r>
            <a:r>
              <a:rPr lang="en-US" sz="1700" i="1" dirty="0"/>
              <a:t>r</a:t>
            </a:r>
            <a:r>
              <a:rPr lang="en-US" sz="1700" i="1" dirty="0" smtClean="0"/>
              <a:t>ange of applications   </a:t>
            </a:r>
            <a:endParaRPr lang="en-US" sz="1700" i="1" dirty="0"/>
          </a:p>
        </p:txBody>
      </p:sp>
    </p:spTree>
    <p:extLst>
      <p:ext uri="{BB962C8B-B14F-4D97-AF65-F5344CB8AC3E}">
        <p14:creationId xmlns:p14="http://schemas.microsoft.com/office/powerpoint/2010/main" val="1561868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7019" y="120171"/>
            <a:ext cx="6397554" cy="740664"/>
          </a:xfrm>
        </p:spPr>
        <p:txBody>
          <a:bodyPr/>
          <a:lstStyle/>
          <a:p>
            <a:r>
              <a:rPr lang="en-US" dirty="0" smtClean="0"/>
              <a:t>Why Neural Networks? </a:t>
            </a:r>
            <a:r>
              <a:rPr lang="en-US" b="0" i="1" dirty="0" smtClean="0"/>
              <a:t>Biological Origin</a:t>
            </a:r>
            <a:r>
              <a:rPr lang="en-US" dirty="0" smtClean="0"/>
              <a:t> </a:t>
            </a:r>
            <a:endParaRPr lang="en-US" dirty="0"/>
          </a:p>
        </p:txBody>
      </p:sp>
      <p:sp>
        <p:nvSpPr>
          <p:cNvPr id="4" name="Content Placeholder 3"/>
          <p:cNvSpPr>
            <a:spLocks noGrp="1"/>
          </p:cNvSpPr>
          <p:nvPr>
            <p:ph idx="1"/>
          </p:nvPr>
        </p:nvSpPr>
        <p:spPr>
          <a:xfrm>
            <a:off x="75749" y="860835"/>
            <a:ext cx="11995414" cy="2932031"/>
          </a:xfrm>
        </p:spPr>
        <p:txBody>
          <a:bodyPr/>
          <a:lstStyle/>
          <a:p>
            <a:pPr marL="285750" indent="-285750">
              <a:buFont typeface="Wingdings" panose="05000000000000000000" pitchFamily="2" charset="2"/>
              <a:buChar char="§"/>
            </a:pPr>
            <a:r>
              <a:rPr lang="en-US" sz="1400" dirty="0" smtClean="0"/>
              <a:t>Human brain is one of the most fascinating and complex natural systems that is still far away from being fully understood, explained or replicated in-silico. </a:t>
            </a:r>
          </a:p>
          <a:p>
            <a:pPr marL="285750" indent="-285750">
              <a:buFont typeface="Wingdings" panose="05000000000000000000" pitchFamily="2" charset="2"/>
              <a:buChar char="§"/>
            </a:pPr>
            <a:r>
              <a:rPr lang="en-US" sz="1400" dirty="0" smtClean="0"/>
              <a:t>However, even our current knowledge about the brain and its capabilities shows very attractive features such as ability to effectively learn complex patterns and events, distributed storage of knowledge and memory, intrinsic parallelization, etc.  </a:t>
            </a:r>
          </a:p>
          <a:p>
            <a:pPr marL="285750" indent="-285750">
              <a:buFont typeface="Wingdings" panose="05000000000000000000" pitchFamily="2" charset="2"/>
              <a:buChar char="§"/>
            </a:pPr>
            <a:r>
              <a:rPr lang="en-US" sz="1400" dirty="0" smtClean="0"/>
              <a:t>However, attempts to mimic these features inevitably lead to sever simplifications / approximations of the real brain and its functioning.</a:t>
            </a:r>
          </a:p>
          <a:p>
            <a:pPr marL="285750" indent="-285750">
              <a:buFont typeface="Wingdings" panose="05000000000000000000" pitchFamily="2" charset="2"/>
              <a:buChar char="§"/>
            </a:pPr>
            <a:r>
              <a:rPr lang="en-US" sz="1400" dirty="0" smtClean="0"/>
              <a:t>There two very distinc</a:t>
            </a:r>
            <a:r>
              <a:rPr lang="en-US" sz="1400" dirty="0"/>
              <a:t>t</a:t>
            </a:r>
            <a:r>
              <a:rPr lang="en-US" sz="1400" dirty="0" smtClean="0"/>
              <a:t> research and engineering efforts: (1) realistic simulation of brain activity and interaction of its components, and (2) mimic several key features in a very simplistic way to achieve desired computational and representational characteristics in the applied modeling framework. </a:t>
            </a:r>
          </a:p>
          <a:p>
            <a:pPr marL="285750" indent="-285750">
              <a:buFont typeface="Wingdings" panose="05000000000000000000" pitchFamily="2" charset="2"/>
              <a:buChar char="§"/>
            </a:pPr>
            <a:r>
              <a:rPr lang="en-US" sz="1400" dirty="0" smtClean="0"/>
              <a:t>Simulation models in the neuroscience attempt to capture structure and dynamics of the real brain as close as possible.</a:t>
            </a:r>
          </a:p>
          <a:p>
            <a:pPr marL="285750" indent="-285750">
              <a:buFont typeface="Wingdings" panose="05000000000000000000" pitchFamily="2" charset="2"/>
              <a:buChar char="§"/>
            </a:pPr>
            <a:r>
              <a:rPr lang="en-US" sz="1400" dirty="0" smtClean="0"/>
              <a:t>The main objective of ANNs is not to replicate brain functioning, but rather to “borrow” a few ideas to build much more simplified but practical machine learning algorithms.</a:t>
            </a:r>
            <a:endParaRPr lang="en-US" sz="1400" dirty="0"/>
          </a:p>
          <a:p>
            <a:pPr marL="285750" indent="-285750">
              <a:buFont typeface="Wingdings" panose="05000000000000000000" pitchFamily="2" charset="2"/>
              <a:buChar char="§"/>
            </a:pPr>
            <a:endParaRPr lang="en-US" sz="1400"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3160" y="3849857"/>
            <a:ext cx="3901440" cy="292608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33" y="3849857"/>
            <a:ext cx="3923027" cy="294227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8859" y="3805375"/>
            <a:ext cx="4145280" cy="3015044"/>
          </a:xfrm>
          <a:prstGeom prst="rect">
            <a:avLst/>
          </a:prstGeom>
        </p:spPr>
      </p:pic>
    </p:spTree>
    <p:extLst>
      <p:ext uri="{BB962C8B-B14F-4D97-AF65-F5344CB8AC3E}">
        <p14:creationId xmlns:p14="http://schemas.microsoft.com/office/powerpoint/2010/main" val="130955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7019" y="120171"/>
            <a:ext cx="6397554" cy="740664"/>
          </a:xfrm>
        </p:spPr>
        <p:txBody>
          <a:bodyPr/>
          <a:lstStyle/>
          <a:p>
            <a:r>
              <a:rPr lang="en-US" dirty="0" smtClean="0"/>
              <a:t>Artificial Neural Networks (</a:t>
            </a:r>
            <a:r>
              <a:rPr lang="en-US" b="0" i="1" dirty="0" smtClean="0"/>
              <a:t>ANNs</a:t>
            </a:r>
            <a:r>
              <a:rPr lang="en-US" dirty="0" smtClean="0"/>
              <a:t>)</a:t>
            </a:r>
            <a:endParaRPr lang="en-US" dirty="0"/>
          </a:p>
        </p:txBody>
      </p:sp>
      <p:sp>
        <p:nvSpPr>
          <p:cNvPr id="4" name="Content Placeholder 3"/>
          <p:cNvSpPr>
            <a:spLocks noGrp="1"/>
          </p:cNvSpPr>
          <p:nvPr>
            <p:ph idx="1"/>
          </p:nvPr>
        </p:nvSpPr>
        <p:spPr>
          <a:xfrm>
            <a:off x="140044" y="794207"/>
            <a:ext cx="12051956" cy="4041556"/>
          </a:xfrm>
        </p:spPr>
        <p:txBody>
          <a:bodyPr/>
          <a:lstStyle/>
          <a:p>
            <a:pPr marL="285750" indent="-285750">
              <a:buFont typeface="Wingdings" panose="05000000000000000000" pitchFamily="2" charset="2"/>
              <a:buChar char="q"/>
            </a:pPr>
            <a:r>
              <a:rPr lang="en-US" dirty="0" smtClean="0"/>
              <a:t>ANNs are based on the following basic principles that are inspired by the real brain structure and functioning, but are drastically simplified:</a:t>
            </a:r>
          </a:p>
          <a:p>
            <a:endParaRPr lang="en-US" dirty="0" smtClean="0"/>
          </a:p>
          <a:p>
            <a:pPr marL="742950" lvl="1" indent="-285750">
              <a:buFont typeface="Wingdings" panose="05000000000000000000" pitchFamily="2" charset="2"/>
              <a:buChar char="q"/>
            </a:pPr>
            <a:r>
              <a:rPr lang="en-US" dirty="0" smtClean="0"/>
              <a:t>NN consist of large collection of interconnected processing units – neurons.</a:t>
            </a:r>
          </a:p>
          <a:p>
            <a:pPr marL="742950" lvl="1" indent="-285750">
              <a:buFont typeface="Wingdings" panose="05000000000000000000" pitchFamily="2" charset="2"/>
              <a:buChar char="q"/>
            </a:pPr>
            <a:endParaRPr lang="en-US" dirty="0" smtClean="0"/>
          </a:p>
          <a:p>
            <a:pPr marL="742950" lvl="1" indent="-285750">
              <a:buFont typeface="Wingdings" panose="05000000000000000000" pitchFamily="2" charset="2"/>
              <a:buChar char="q"/>
            </a:pPr>
            <a:r>
              <a:rPr lang="en-US" dirty="0" smtClean="0"/>
              <a:t>Each neuron can receive inputs from one or many other neurons via connections – synapses.</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smtClean="0"/>
              <a:t>If sum of all inputs becomes large than certain threshold, neuron fires, i.e. send signal to other neurons it is connected with.</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smtClean="0"/>
              <a:t>NN learns by adjusting strength of each connection (synapse).</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smtClean="0"/>
              <a:t>ANN ignores huge number of details present in the real brain. One of them is thought to be very important for information exchange and processing – neuron not just fire, but sends train of electrical spikes. </a:t>
            </a:r>
          </a:p>
          <a:p>
            <a:pPr marL="742950" lvl="1" indent="-285750">
              <a:buFont typeface="Wingdings" panose="05000000000000000000" pitchFamily="2" charset="2"/>
              <a:buChar char="q"/>
            </a:pPr>
            <a:endParaRPr lang="en-US"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302" y="5035648"/>
            <a:ext cx="2995103" cy="15175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700" y="4972091"/>
            <a:ext cx="5829300" cy="181194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8405" y="5035648"/>
            <a:ext cx="3029995" cy="1517552"/>
          </a:xfrm>
          <a:prstGeom prst="rect">
            <a:avLst/>
          </a:prstGeom>
        </p:spPr>
      </p:pic>
      <p:sp>
        <p:nvSpPr>
          <p:cNvPr id="8" name="TextBox 7"/>
          <p:cNvSpPr txBox="1"/>
          <p:nvPr/>
        </p:nvSpPr>
        <p:spPr>
          <a:xfrm>
            <a:off x="1834896" y="6483950"/>
            <a:ext cx="1018227" cy="369332"/>
          </a:xfrm>
          <a:prstGeom prst="rect">
            <a:avLst/>
          </a:prstGeom>
          <a:noFill/>
        </p:spPr>
        <p:txBody>
          <a:bodyPr wrap="none" rtlCol="0">
            <a:spAutoFit/>
          </a:bodyPr>
          <a:lstStyle/>
          <a:p>
            <a:r>
              <a:rPr lang="en-US" dirty="0" smtClean="0"/>
              <a:t>Sigmoid</a:t>
            </a:r>
            <a:endParaRPr lang="en-US" dirty="0"/>
          </a:p>
        </p:txBody>
      </p:sp>
      <p:sp>
        <p:nvSpPr>
          <p:cNvPr id="9" name="TextBox 8"/>
          <p:cNvSpPr txBox="1"/>
          <p:nvPr/>
        </p:nvSpPr>
        <p:spPr>
          <a:xfrm>
            <a:off x="3218405" y="6477854"/>
            <a:ext cx="3070071" cy="369332"/>
          </a:xfrm>
          <a:prstGeom prst="rect">
            <a:avLst/>
          </a:prstGeom>
          <a:noFill/>
        </p:spPr>
        <p:txBody>
          <a:bodyPr wrap="none" rtlCol="0">
            <a:spAutoFit/>
          </a:bodyPr>
          <a:lstStyle/>
          <a:p>
            <a:r>
              <a:rPr lang="en-US" dirty="0" err="1" smtClean="0"/>
              <a:t>ReLU</a:t>
            </a:r>
            <a:r>
              <a:rPr lang="en-US" dirty="0" smtClean="0"/>
              <a:t> (Rectified Linear Unit)</a:t>
            </a:r>
            <a:endParaRPr lang="en-US" dirty="0"/>
          </a:p>
        </p:txBody>
      </p:sp>
    </p:spTree>
    <p:extLst>
      <p:ext uri="{BB962C8B-B14F-4D97-AF65-F5344CB8AC3E}">
        <p14:creationId xmlns:p14="http://schemas.microsoft.com/office/powerpoint/2010/main" val="423876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7019" y="120171"/>
            <a:ext cx="6397554" cy="740664"/>
          </a:xfrm>
        </p:spPr>
        <p:txBody>
          <a:bodyPr/>
          <a:lstStyle/>
          <a:p>
            <a:r>
              <a:rPr lang="en-US" dirty="0" smtClean="0"/>
              <a:t>Types of Artificial Neural Networks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5292" y="3591837"/>
            <a:ext cx="2920102" cy="1530350"/>
          </a:xfrm>
        </p:spPr>
      </p:pic>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sp>
        <p:nvSpPr>
          <p:cNvPr id="5" name="TextBox 4"/>
          <p:cNvSpPr txBox="1"/>
          <p:nvPr/>
        </p:nvSpPr>
        <p:spPr>
          <a:xfrm>
            <a:off x="171485" y="1590579"/>
            <a:ext cx="2205168" cy="1785104"/>
          </a:xfrm>
          <a:prstGeom prst="rect">
            <a:avLst/>
          </a:prstGeom>
          <a:noFill/>
        </p:spPr>
        <p:txBody>
          <a:bodyPr wrap="square" rtlCol="0">
            <a:spAutoFit/>
          </a:bodyPr>
          <a:lstStyle/>
          <a:p>
            <a:r>
              <a:rPr lang="en-US" sz="1400" b="1" i="1" dirty="0" smtClean="0"/>
              <a:t>Hopfield NN:</a:t>
            </a:r>
          </a:p>
          <a:p>
            <a:endParaRPr lang="en-US" sz="1200" dirty="0" smtClean="0"/>
          </a:p>
          <a:p>
            <a:pPr algn="ctr"/>
            <a:r>
              <a:rPr lang="en-US" sz="1200" dirty="0" smtClean="0"/>
              <a:t>Content-Addressable Memory </a:t>
            </a:r>
          </a:p>
          <a:p>
            <a:pPr algn="ctr"/>
            <a:r>
              <a:rPr lang="en-US" sz="1200" dirty="0" smtClean="0"/>
              <a:t>or</a:t>
            </a:r>
          </a:p>
          <a:p>
            <a:pPr algn="ctr"/>
            <a:r>
              <a:rPr lang="en-US" sz="1200" dirty="0" smtClean="0"/>
              <a:t>Auto-Associative Memory.</a:t>
            </a:r>
          </a:p>
          <a:p>
            <a:endParaRPr lang="en-US" sz="1200" dirty="0" smtClean="0"/>
          </a:p>
          <a:p>
            <a:r>
              <a:rPr lang="en-US" sz="1200" dirty="0" smtClean="0"/>
              <a:t>Stores patterns in the weight matrix for later retrieval when</a:t>
            </a:r>
          </a:p>
          <a:p>
            <a:r>
              <a:rPr lang="en-US" sz="1200" dirty="0" smtClean="0"/>
              <a:t>similar pattern is presented.   </a:t>
            </a:r>
          </a:p>
        </p:txBody>
      </p:sp>
      <p:pic>
        <p:nvPicPr>
          <p:cNvPr id="6" name="Picture 5"/>
          <p:cNvPicPr>
            <a:picLocks noChangeAspect="1"/>
          </p:cNvPicPr>
          <p:nvPr/>
        </p:nvPicPr>
        <p:blipFill>
          <a:blip r:embed="rId3"/>
          <a:stretch>
            <a:fillRect/>
          </a:stretch>
        </p:blipFill>
        <p:spPr>
          <a:xfrm>
            <a:off x="171485" y="4105428"/>
            <a:ext cx="1838869" cy="18765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0232" t="37021" r="12052" b="20427"/>
          <a:stretch/>
        </p:blipFill>
        <p:spPr>
          <a:xfrm>
            <a:off x="2019482" y="5266462"/>
            <a:ext cx="3233390" cy="132778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2747" y="3790188"/>
            <a:ext cx="3566160" cy="250698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2228" y="4214896"/>
            <a:ext cx="3048000" cy="2313691"/>
          </a:xfrm>
          <a:prstGeom prst="rect">
            <a:avLst/>
          </a:prstGeom>
        </p:spPr>
      </p:pic>
      <p:sp>
        <p:nvSpPr>
          <p:cNvPr id="13" name="TextBox 12"/>
          <p:cNvSpPr txBox="1"/>
          <p:nvPr/>
        </p:nvSpPr>
        <p:spPr>
          <a:xfrm>
            <a:off x="2654618" y="1574852"/>
            <a:ext cx="2557217" cy="1261884"/>
          </a:xfrm>
          <a:prstGeom prst="rect">
            <a:avLst/>
          </a:prstGeom>
          <a:noFill/>
        </p:spPr>
        <p:txBody>
          <a:bodyPr wrap="square" rtlCol="0">
            <a:spAutoFit/>
          </a:bodyPr>
          <a:lstStyle/>
          <a:p>
            <a:r>
              <a:rPr lang="en-US" sz="1400" b="1" i="1" dirty="0" err="1" smtClean="0"/>
              <a:t>Kohonen</a:t>
            </a:r>
            <a:r>
              <a:rPr lang="en-US" sz="1400" b="1" i="1" dirty="0" smtClean="0"/>
              <a:t> NN or Self-Organizing Map (SOM):</a:t>
            </a:r>
          </a:p>
          <a:p>
            <a:endParaRPr lang="en-US" sz="1200" dirty="0" smtClean="0"/>
          </a:p>
          <a:p>
            <a:r>
              <a:rPr lang="en-US" sz="1200" dirty="0" smtClean="0"/>
              <a:t>Clustering and low-dimensional representation via competitive unsupervised learning </a:t>
            </a:r>
          </a:p>
        </p:txBody>
      </p:sp>
      <p:sp>
        <p:nvSpPr>
          <p:cNvPr id="14" name="TextBox 13"/>
          <p:cNvSpPr txBox="1"/>
          <p:nvPr/>
        </p:nvSpPr>
        <p:spPr>
          <a:xfrm>
            <a:off x="5489800" y="1595243"/>
            <a:ext cx="3188379" cy="1785104"/>
          </a:xfrm>
          <a:prstGeom prst="rect">
            <a:avLst/>
          </a:prstGeom>
          <a:noFill/>
        </p:spPr>
        <p:txBody>
          <a:bodyPr wrap="square" rtlCol="0">
            <a:spAutoFit/>
          </a:bodyPr>
          <a:lstStyle/>
          <a:p>
            <a:r>
              <a:rPr lang="en-US" sz="1400" b="1" i="1" dirty="0" smtClean="0"/>
              <a:t>Multi-Layer Perceptron (MLP):</a:t>
            </a:r>
          </a:p>
          <a:p>
            <a:endParaRPr lang="en-US" sz="1200" dirty="0" smtClean="0"/>
          </a:p>
          <a:p>
            <a:r>
              <a:rPr lang="en-US" sz="1200" dirty="0" smtClean="0"/>
              <a:t>Feedforward NN with supervised training procedure (usually based on error backpropagation algorithm). </a:t>
            </a:r>
          </a:p>
          <a:p>
            <a:endParaRPr lang="en-US" sz="1200" dirty="0"/>
          </a:p>
          <a:p>
            <a:r>
              <a:rPr lang="en-US" sz="1200" dirty="0" smtClean="0"/>
              <a:t>Can be used for both static and time series modeling (both regression and</a:t>
            </a:r>
          </a:p>
          <a:p>
            <a:r>
              <a:rPr lang="en-US" sz="1200" dirty="0"/>
              <a:t>c</a:t>
            </a:r>
            <a:r>
              <a:rPr lang="en-US" sz="1200" dirty="0" smtClean="0"/>
              <a:t>lassification).</a:t>
            </a:r>
          </a:p>
        </p:txBody>
      </p:sp>
      <p:sp>
        <p:nvSpPr>
          <p:cNvPr id="15" name="TextBox 14"/>
          <p:cNvSpPr txBox="1"/>
          <p:nvPr/>
        </p:nvSpPr>
        <p:spPr>
          <a:xfrm>
            <a:off x="8840603" y="1390186"/>
            <a:ext cx="3272149" cy="2893100"/>
          </a:xfrm>
          <a:prstGeom prst="rect">
            <a:avLst/>
          </a:prstGeom>
          <a:noFill/>
        </p:spPr>
        <p:txBody>
          <a:bodyPr wrap="square" rtlCol="0">
            <a:spAutoFit/>
          </a:bodyPr>
          <a:lstStyle/>
          <a:p>
            <a:r>
              <a:rPr lang="en-US" sz="1400" b="1" i="1" dirty="0" smtClean="0"/>
              <a:t>Recurrent NN (RNN):</a:t>
            </a:r>
          </a:p>
          <a:p>
            <a:endParaRPr lang="en-US" sz="1200" dirty="0" smtClean="0"/>
          </a:p>
          <a:p>
            <a:r>
              <a:rPr lang="en-US" sz="1200" dirty="0" smtClean="0"/>
              <a:t>Unlike MLP, RNN can have feedback loops in different parts of the NN structure, including feedbacks skipping one or more layers.</a:t>
            </a:r>
          </a:p>
          <a:p>
            <a:endParaRPr lang="en-US" sz="1200" dirty="0"/>
          </a:p>
          <a:p>
            <a:r>
              <a:rPr lang="en-US" sz="1200" dirty="0" smtClean="0"/>
              <a:t>RNN can build robust models of complex sequential data (such as time series) using implicit representation in its internal memory. </a:t>
            </a:r>
          </a:p>
          <a:p>
            <a:endParaRPr lang="en-US" sz="1200" dirty="0"/>
          </a:p>
          <a:p>
            <a:r>
              <a:rPr lang="en-US" sz="1200" dirty="0" smtClean="0"/>
              <a:t>However, training </a:t>
            </a:r>
            <a:r>
              <a:rPr lang="en-US" sz="1200" dirty="0"/>
              <a:t>based on Backpropagation Through Time (BPTT</a:t>
            </a:r>
            <a:r>
              <a:rPr lang="en-US" sz="1200" dirty="0" smtClean="0"/>
              <a:t>) algorithm is often problematic: both </a:t>
            </a:r>
            <a:r>
              <a:rPr lang="en-US" sz="1200" i="1" dirty="0" smtClean="0"/>
              <a:t>vanishing</a:t>
            </a:r>
            <a:r>
              <a:rPr lang="en-US" sz="1200" dirty="0" smtClean="0"/>
              <a:t> and </a:t>
            </a:r>
            <a:r>
              <a:rPr lang="en-US" sz="1200" i="1" dirty="0" smtClean="0"/>
              <a:t>exploding</a:t>
            </a:r>
            <a:r>
              <a:rPr lang="en-US" sz="1200" dirty="0" smtClean="0"/>
              <a:t> gradient problems. Similar to bifurcations in dynamic systems.  </a:t>
            </a:r>
          </a:p>
        </p:txBody>
      </p:sp>
      <p:sp>
        <p:nvSpPr>
          <p:cNvPr id="4" name="TextBox 3"/>
          <p:cNvSpPr txBox="1"/>
          <p:nvPr/>
        </p:nvSpPr>
        <p:spPr>
          <a:xfrm>
            <a:off x="990149" y="599580"/>
            <a:ext cx="10983621" cy="830997"/>
          </a:xfrm>
          <a:prstGeom prst="rect">
            <a:avLst/>
          </a:prstGeom>
          <a:noFill/>
        </p:spPr>
        <p:txBody>
          <a:bodyPr wrap="square" rtlCol="0">
            <a:spAutoFit/>
          </a:bodyPr>
          <a:lstStyle/>
          <a:p>
            <a:r>
              <a:rPr lang="en-US" sz="1600" dirty="0" smtClean="0"/>
              <a:t>Over the more than half of century, large number of different ANN configurations with various training procedures and application areas have been proposed. Classification of ANN types includes (supervised / unsupervised), (feedforward / recurrent), etc. Generic examples of the most common types of ANNs are shown here.  </a:t>
            </a:r>
            <a:endParaRPr lang="en-US" sz="1600" dirty="0"/>
          </a:p>
        </p:txBody>
      </p:sp>
    </p:spTree>
    <p:extLst>
      <p:ext uri="{BB962C8B-B14F-4D97-AF65-F5344CB8AC3E}">
        <p14:creationId xmlns:p14="http://schemas.microsoft.com/office/powerpoint/2010/main" val="3580627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7018" y="120171"/>
            <a:ext cx="10893805" cy="740664"/>
          </a:xfrm>
        </p:spPr>
        <p:txBody>
          <a:bodyPr/>
          <a:lstStyle/>
          <a:p>
            <a:r>
              <a:rPr lang="en-US" sz="2300" dirty="0" smtClean="0"/>
              <a:t>ANNs for Machine Learning: </a:t>
            </a:r>
            <a:r>
              <a:rPr lang="en-US" sz="2300" b="0" i="1" dirty="0" smtClean="0"/>
              <a:t>Mathematical Proofs of Our Intuition</a:t>
            </a:r>
            <a:r>
              <a:rPr lang="en-US" sz="2300" dirty="0" smtClean="0"/>
              <a:t> </a:t>
            </a:r>
            <a:endParaRPr lang="en-US" sz="2300" dirty="0"/>
          </a:p>
        </p:txBody>
      </p:sp>
      <p:sp>
        <p:nvSpPr>
          <p:cNvPr id="4" name="Content Placeholder 3"/>
          <p:cNvSpPr>
            <a:spLocks noGrp="1"/>
          </p:cNvSpPr>
          <p:nvPr>
            <p:ph idx="1"/>
          </p:nvPr>
        </p:nvSpPr>
        <p:spPr>
          <a:xfrm>
            <a:off x="37875" y="860835"/>
            <a:ext cx="12098215" cy="5923197"/>
          </a:xfrm>
        </p:spPr>
        <p:txBody>
          <a:bodyPr/>
          <a:lstStyle/>
          <a:p>
            <a:pPr marL="285750" indent="-285750">
              <a:buFont typeface="Wingdings" panose="05000000000000000000" pitchFamily="2" charset="2"/>
              <a:buChar char="q"/>
            </a:pPr>
            <a:r>
              <a:rPr lang="en-US" dirty="0" smtClean="0"/>
              <a:t>Most of the results on ANN theory and applications are empirical, even though rigorous mathematical results are often adopted in the training algorithms and other considerations. </a:t>
            </a:r>
          </a:p>
          <a:p>
            <a:pPr marL="285750" indent="-285750">
              <a:buFont typeface="Wingdings" panose="05000000000000000000" pitchFamily="2" charset="2"/>
              <a:buChar char="q"/>
            </a:pPr>
            <a:r>
              <a:rPr lang="en-US" dirty="0" smtClean="0"/>
              <a:t>The original interest in ANNs was still due to biology and assumptions that it is possible to borrow several interesting ideas from the nature even in the very reduced form.</a:t>
            </a:r>
          </a:p>
          <a:p>
            <a:pPr marL="285750" indent="-285750">
              <a:buFont typeface="Wingdings" panose="05000000000000000000" pitchFamily="2" charset="2"/>
              <a:buChar char="q"/>
            </a:pPr>
            <a:r>
              <a:rPr lang="en-US" dirty="0" smtClean="0"/>
              <a:t>However, at least two rigorous mathematical results fully support our original intuition about Neural Network as universal approximation framework:</a:t>
            </a:r>
          </a:p>
          <a:p>
            <a:endParaRPr lang="en-US" dirty="0" smtClean="0"/>
          </a:p>
          <a:p>
            <a:pPr marL="742950" lvl="1" indent="-285750">
              <a:buFont typeface="Wingdings" panose="05000000000000000000" pitchFamily="2" charset="2"/>
              <a:buChar char="q"/>
            </a:pPr>
            <a:r>
              <a:rPr lang="en-US" b="1" dirty="0" smtClean="0"/>
              <a:t>Kolmogorov’s</a:t>
            </a:r>
            <a:r>
              <a:rPr lang="en-US" b="1" dirty="0"/>
              <a:t> </a:t>
            </a:r>
            <a:r>
              <a:rPr lang="en-US" b="1" dirty="0" smtClean="0"/>
              <a:t>theorem (1957):</a:t>
            </a:r>
            <a:r>
              <a:rPr lang="en-US" dirty="0"/>
              <a:t> </a:t>
            </a:r>
            <a:r>
              <a:rPr lang="en-US" i="1" dirty="0" smtClean="0"/>
              <a:t>Every continuous function of several variables (for a closed and bounded input domain) can be represented as the superposition of a small number of functions of one variable.</a:t>
            </a:r>
          </a:p>
          <a:p>
            <a:pPr lvl="1" indent="0">
              <a:buNone/>
            </a:pPr>
            <a:endParaRPr lang="en-US" dirty="0" smtClean="0"/>
          </a:p>
          <a:p>
            <a:pPr marL="742950" lvl="1" indent="-285750">
              <a:buFont typeface="Wingdings" panose="05000000000000000000" pitchFamily="2" charset="2"/>
              <a:buChar char="q"/>
            </a:pPr>
            <a:r>
              <a:rPr lang="en-US" b="1" dirty="0" err="1" smtClean="0"/>
              <a:t>Cybenko’s</a:t>
            </a:r>
            <a:r>
              <a:rPr lang="en-US" b="1" dirty="0" smtClean="0"/>
              <a:t> theorem (1989):</a:t>
            </a:r>
            <a:r>
              <a:rPr lang="en-US" dirty="0" smtClean="0"/>
              <a:t> </a:t>
            </a:r>
            <a:r>
              <a:rPr lang="en-US" i="1" dirty="0" smtClean="0"/>
              <a:t>One-hidden layer feedforward NN with sigmoid-type activation function is capable of approximating uniformly any continuous multi-variate function to any desired degree of accuracy.</a:t>
            </a:r>
            <a:r>
              <a:rPr lang="en-US" dirty="0" smtClean="0"/>
              <a:t>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However, these rigorous results do not say anything how to select appropriate number of hidden-layer nodes and train ANNs (i.e. find weights) to achieve a claimed universal approximation of any function.</a:t>
            </a:r>
          </a:p>
          <a:p>
            <a:pPr marL="285750" indent="-285750">
              <a:buFont typeface="Wingdings" panose="05000000000000000000" pitchFamily="2" charset="2"/>
              <a:buChar char="q"/>
            </a:pPr>
            <a:r>
              <a:rPr lang="en-US" dirty="0" smtClean="0"/>
              <a:t>Moreover, recent shift of ANNs towards deep learning leads to even more empirical systems: </a:t>
            </a:r>
            <a:r>
              <a:rPr lang="en-US" i="1" dirty="0" smtClean="0"/>
              <a:t>There are little or none rigorous theoretical results proving convergence and other properties of the deep learning formulations.</a:t>
            </a:r>
            <a:r>
              <a:rPr lang="en-US" dirty="0" smtClean="0"/>
              <a:t>    </a:t>
            </a:r>
            <a:endParaRPr lang="en-US"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spTree>
    <p:extLst>
      <p:ext uri="{BB962C8B-B14F-4D97-AF65-F5344CB8AC3E}">
        <p14:creationId xmlns:p14="http://schemas.microsoft.com/office/powerpoint/2010/main" val="77853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112776"/>
            <a:ext cx="10893552" cy="381000"/>
          </a:xfrm>
        </p:spPr>
        <p:txBody>
          <a:bodyPr/>
          <a:lstStyle/>
          <a:p>
            <a:r>
              <a:rPr lang="en-US" dirty="0" smtClean="0"/>
              <a:t>Evolution of ANNs and Emergence of Deep Learning Paradigm</a:t>
            </a:r>
            <a:r>
              <a:rPr lang="en-US" b="0" i="1" dirty="0" smtClean="0"/>
              <a:t> </a:t>
            </a:r>
            <a:endParaRPr lang="en-US" b="0" i="1"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8975"/>
          <a:stretch/>
        </p:blipFill>
        <p:spPr>
          <a:xfrm>
            <a:off x="903313" y="655325"/>
            <a:ext cx="6413957" cy="5556738"/>
          </a:xfrm>
          <a:prstGeom prst="rect">
            <a:avLst/>
          </a:prstGeom>
        </p:spPr>
      </p:pic>
      <p:sp>
        <p:nvSpPr>
          <p:cNvPr id="6" name="TextBox 5"/>
          <p:cNvSpPr txBox="1"/>
          <p:nvPr/>
        </p:nvSpPr>
        <p:spPr>
          <a:xfrm>
            <a:off x="4837122" y="4657800"/>
            <a:ext cx="7354878" cy="646331"/>
          </a:xfrm>
          <a:prstGeom prst="rect">
            <a:avLst/>
          </a:prstGeom>
          <a:noFill/>
        </p:spPr>
        <p:txBody>
          <a:bodyPr wrap="square" rtlCol="0">
            <a:spAutoFit/>
          </a:bodyPr>
          <a:lstStyle/>
          <a:p>
            <a:r>
              <a:rPr lang="en-US" b="1" dirty="0" smtClean="0"/>
              <a:t>Late 50-s: </a:t>
            </a:r>
            <a:r>
              <a:rPr lang="en-US" i="1" dirty="0" smtClean="0"/>
              <a:t>Single-Layer Perceptron (one of the first ANNs) and Linear </a:t>
            </a:r>
            <a:r>
              <a:rPr lang="en-US" i="1" dirty="0" err="1" smtClean="0"/>
              <a:t>Separability</a:t>
            </a:r>
            <a:r>
              <a:rPr lang="en-US" i="1" dirty="0" smtClean="0"/>
              <a:t> Problem (XOR Example).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248" y="5237994"/>
            <a:ext cx="2312861" cy="131873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2182" y="5097362"/>
            <a:ext cx="2133333" cy="1600000"/>
          </a:xfrm>
          <a:prstGeom prst="rect">
            <a:avLst/>
          </a:prstGeom>
        </p:spPr>
      </p:pic>
      <p:sp>
        <p:nvSpPr>
          <p:cNvPr id="9" name="Rectangle 8"/>
          <p:cNvSpPr/>
          <p:nvPr/>
        </p:nvSpPr>
        <p:spPr>
          <a:xfrm>
            <a:off x="5466561" y="3078373"/>
            <a:ext cx="6725439" cy="1477328"/>
          </a:xfrm>
          <a:prstGeom prst="rect">
            <a:avLst/>
          </a:prstGeom>
        </p:spPr>
        <p:txBody>
          <a:bodyPr wrap="square">
            <a:spAutoFit/>
          </a:bodyPr>
          <a:lstStyle/>
          <a:p>
            <a:r>
              <a:rPr lang="en-US" b="1" dirty="0" smtClean="0"/>
              <a:t>80-s</a:t>
            </a:r>
            <a:r>
              <a:rPr lang="en-US" b="1" dirty="0"/>
              <a:t>: </a:t>
            </a:r>
            <a:r>
              <a:rPr lang="en-US" i="1" dirty="0" smtClean="0"/>
              <a:t>Creation of backpropagation algorithm for MLP training. Resurgence of interest in ANNs and NN-based applications. Besides MLP, other configurations such as Recurrent NNs and unsupervised NN-based clustering (SOM) have been studied and used in real applications. </a:t>
            </a:r>
            <a:endParaRPr lang="en-US" i="1" dirty="0"/>
          </a:p>
        </p:txBody>
      </p:sp>
      <p:sp>
        <p:nvSpPr>
          <p:cNvPr id="10" name="Rectangle 9"/>
          <p:cNvSpPr/>
          <p:nvPr/>
        </p:nvSpPr>
        <p:spPr>
          <a:xfrm>
            <a:off x="5466561" y="3078373"/>
            <a:ext cx="6539673" cy="1417878"/>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12871" y="4657800"/>
            <a:ext cx="7136649" cy="1970247"/>
          </a:xfrm>
          <a:prstGeom prst="rect">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513576" y="1073970"/>
            <a:ext cx="5373198" cy="1754326"/>
          </a:xfrm>
          <a:prstGeom prst="rect">
            <a:avLst/>
          </a:prstGeom>
          <a:noFill/>
        </p:spPr>
        <p:txBody>
          <a:bodyPr wrap="square" rtlCol="0">
            <a:spAutoFit/>
          </a:bodyPr>
          <a:lstStyle/>
          <a:p>
            <a:r>
              <a:rPr lang="en-US" b="1" dirty="0" smtClean="0"/>
              <a:t>After 2012: </a:t>
            </a:r>
            <a:r>
              <a:rPr lang="en-US" i="1" dirty="0" smtClean="0"/>
              <a:t>NN-based formulation of the </a:t>
            </a:r>
            <a:r>
              <a:rPr lang="en-US" b="1" i="1" dirty="0" smtClean="0"/>
              <a:t>Deep Learning </a:t>
            </a:r>
            <a:r>
              <a:rPr lang="en-US" i="1" dirty="0" smtClean="0"/>
              <a:t>paradigm demonstrated its superiority over other approaches in </a:t>
            </a:r>
            <a:r>
              <a:rPr lang="en-US" b="1" i="1" dirty="0" smtClean="0"/>
              <a:t>ImageNet</a:t>
            </a:r>
            <a:r>
              <a:rPr lang="en-US" i="1" dirty="0" smtClean="0"/>
              <a:t> competition. This started explosive growth of Deep NNs (</a:t>
            </a:r>
            <a:r>
              <a:rPr lang="en-US" b="1" i="1" dirty="0" smtClean="0"/>
              <a:t>DNNs</a:t>
            </a:r>
            <a:r>
              <a:rPr lang="en-US" i="1" dirty="0" smtClean="0"/>
              <a:t>) applications in computer vision, bioinformatics, healthcare, fundamental sciences, and business.</a:t>
            </a:r>
            <a:endParaRPr lang="en-US" i="1" dirty="0"/>
          </a:p>
        </p:txBody>
      </p:sp>
      <p:sp>
        <p:nvSpPr>
          <p:cNvPr id="13" name="Rectangle 12"/>
          <p:cNvSpPr/>
          <p:nvPr/>
        </p:nvSpPr>
        <p:spPr>
          <a:xfrm>
            <a:off x="6513576" y="1073970"/>
            <a:ext cx="5492658" cy="1754326"/>
          </a:xfrm>
          <a:prstGeom prst="rect">
            <a:avLst/>
          </a:prstGeom>
          <a:solidFill>
            <a:srgbClr val="92D05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616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112776"/>
            <a:ext cx="10893552" cy="381000"/>
          </a:xfrm>
        </p:spPr>
        <p:txBody>
          <a:bodyPr/>
          <a:lstStyle/>
          <a:p>
            <a:r>
              <a:rPr lang="en-US" dirty="0" smtClean="0"/>
              <a:t>NN Training: </a:t>
            </a:r>
            <a:r>
              <a:rPr lang="en-US" b="0" i="1" dirty="0" smtClean="0"/>
              <a:t>Dimensionality Curse</a:t>
            </a:r>
            <a:endParaRPr lang="en-US" b="0" i="1" dirty="0"/>
          </a:p>
        </p:txBody>
      </p:sp>
      <p:sp>
        <p:nvSpPr>
          <p:cNvPr id="2" name="Footer Placeholder 1"/>
          <p:cNvSpPr>
            <a:spLocks noGrp="1"/>
          </p:cNvSpPr>
          <p:nvPr>
            <p:ph type="ftr" sz="quarter" idx="11"/>
          </p:nvPr>
        </p:nvSpPr>
        <p:spPr/>
        <p:txBody>
          <a:bodyPr/>
          <a:lstStyle/>
          <a:p>
            <a:pPr fontAlgn="base">
              <a:spcBef>
                <a:spcPct val="0"/>
              </a:spcBef>
              <a:spcAft>
                <a:spcPct val="0"/>
              </a:spcAft>
            </a:pPr>
            <a:r>
              <a:rPr lang="en-US" dirty="0" smtClean="0"/>
              <a:t>Insert Presentation Title Here</a:t>
            </a:r>
            <a:endParaRPr lang="en-US" dirty="0"/>
          </a:p>
        </p:txBody>
      </p:sp>
      <p:pic>
        <p:nvPicPr>
          <p:cNvPr id="5" name="Picture 4"/>
          <p:cNvPicPr>
            <a:picLocks noChangeAspect="1"/>
          </p:cNvPicPr>
          <p:nvPr/>
        </p:nvPicPr>
        <p:blipFill>
          <a:blip r:embed="rId2"/>
          <a:stretch>
            <a:fillRect/>
          </a:stretch>
        </p:blipFill>
        <p:spPr>
          <a:xfrm>
            <a:off x="1287148" y="2659500"/>
            <a:ext cx="9599978" cy="4198500"/>
          </a:xfrm>
          <a:prstGeom prst="rect">
            <a:avLst/>
          </a:prstGeom>
        </p:spPr>
      </p:pic>
      <p:sp>
        <p:nvSpPr>
          <p:cNvPr id="6" name="Flowchart: Connector 5"/>
          <p:cNvSpPr>
            <a:spLocks noChangeAspect="1"/>
          </p:cNvSpPr>
          <p:nvPr/>
        </p:nvSpPr>
        <p:spPr>
          <a:xfrm>
            <a:off x="2698219" y="5668343"/>
            <a:ext cx="137160" cy="13716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Connector 6"/>
          <p:cNvSpPr>
            <a:spLocks noChangeAspect="1"/>
          </p:cNvSpPr>
          <p:nvPr/>
        </p:nvSpPr>
        <p:spPr>
          <a:xfrm>
            <a:off x="8855179" y="5668343"/>
            <a:ext cx="137160" cy="13716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Connector 7"/>
          <p:cNvSpPr>
            <a:spLocks noChangeAspect="1"/>
          </p:cNvSpPr>
          <p:nvPr/>
        </p:nvSpPr>
        <p:spPr>
          <a:xfrm>
            <a:off x="6148555" y="4302839"/>
            <a:ext cx="137160" cy="13716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Connector 8"/>
          <p:cNvSpPr>
            <a:spLocks noChangeAspect="1"/>
          </p:cNvSpPr>
          <p:nvPr/>
        </p:nvSpPr>
        <p:spPr>
          <a:xfrm>
            <a:off x="6624043" y="5363543"/>
            <a:ext cx="137160" cy="13716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Connector 9"/>
          <p:cNvSpPr>
            <a:spLocks noChangeAspect="1"/>
          </p:cNvSpPr>
          <p:nvPr/>
        </p:nvSpPr>
        <p:spPr>
          <a:xfrm>
            <a:off x="7337275" y="4546679"/>
            <a:ext cx="137160" cy="13716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p:cNvSpPr>
            <a:spLocks noChangeAspect="1"/>
          </p:cNvSpPr>
          <p:nvPr/>
        </p:nvSpPr>
        <p:spPr>
          <a:xfrm>
            <a:off x="7904203" y="4767659"/>
            <a:ext cx="137160" cy="13716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p:cNvSpPr>
            <a:spLocks noChangeAspect="1"/>
          </p:cNvSpPr>
          <p:nvPr/>
        </p:nvSpPr>
        <p:spPr>
          <a:xfrm>
            <a:off x="8300443" y="5278199"/>
            <a:ext cx="137160" cy="13716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owchart: Connector 12"/>
          <p:cNvSpPr>
            <a:spLocks noChangeAspect="1"/>
          </p:cNvSpPr>
          <p:nvPr/>
        </p:nvSpPr>
        <p:spPr>
          <a:xfrm>
            <a:off x="9909787" y="4699079"/>
            <a:ext cx="137160" cy="13716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Connector 13"/>
          <p:cNvSpPr>
            <a:spLocks noChangeAspect="1"/>
          </p:cNvSpPr>
          <p:nvPr/>
        </p:nvSpPr>
        <p:spPr>
          <a:xfrm>
            <a:off x="9446491" y="4699079"/>
            <a:ext cx="137160" cy="13716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Connector 14"/>
          <p:cNvSpPr>
            <a:spLocks noChangeAspect="1"/>
          </p:cNvSpPr>
          <p:nvPr/>
        </p:nvSpPr>
        <p:spPr>
          <a:xfrm>
            <a:off x="10342603" y="4210479"/>
            <a:ext cx="137160" cy="13716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36312" y="789643"/>
            <a:ext cx="12076573" cy="2031325"/>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Increase of number of factors (inputs) in any model specification requires more training data for the adequate estimation of the model: </a:t>
            </a:r>
            <a:r>
              <a:rPr lang="en-US" i="1" dirty="0" smtClean="0"/>
              <a:t>Number of data samples per model parameter / factor should not dramatically decrease</a:t>
            </a:r>
            <a:r>
              <a:rPr lang="en-US" dirty="0" smtClean="0"/>
              <a:t>. In practice, this could easily lead to severe data incompleteness.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In NN context, increase of problem dimensionality leads to direct increase in the number of weights (more nodes in the input layer). Therefore, error function in the high-dimensional space becomes more complex with increasing number of hard-to-avoid local minima.   </a:t>
            </a:r>
            <a:endParaRPr lang="en-US" dirty="0"/>
          </a:p>
        </p:txBody>
      </p:sp>
    </p:spTree>
    <p:extLst>
      <p:ext uri="{BB962C8B-B14F-4D97-AF65-F5344CB8AC3E}">
        <p14:creationId xmlns:p14="http://schemas.microsoft.com/office/powerpoint/2010/main" val="538118862"/>
      </p:ext>
    </p:extLst>
  </p:cSld>
  <p:clrMapOvr>
    <a:masterClrMapping/>
  </p:clrMapOvr>
</p:sld>
</file>

<file path=ppt/theme/theme1.xml><?xml version="1.0" encoding="utf-8"?>
<a:theme xmlns:a="http://schemas.openxmlformats.org/drawingml/2006/main" name="Office Theme">
  <a:themeElements>
    <a:clrScheme name="Fannie Mae Theme">
      <a:dk1>
        <a:sysClr val="windowText" lastClr="000000"/>
      </a:dk1>
      <a:lt1>
        <a:sysClr val="window" lastClr="FFFFFF"/>
      </a:lt1>
      <a:dk2>
        <a:srgbClr val="000F2B"/>
      </a:dk2>
      <a:lt2>
        <a:srgbClr val="D9D7DC"/>
      </a:lt2>
      <a:accent1>
        <a:srgbClr val="99660F"/>
      </a:accent1>
      <a:accent2>
        <a:srgbClr val="C55147"/>
      </a:accent2>
      <a:accent3>
        <a:srgbClr val="216C2B"/>
      </a:accent3>
      <a:accent4>
        <a:srgbClr val="574A71"/>
      </a:accent4>
      <a:accent5>
        <a:srgbClr val="007697"/>
      </a:accent5>
      <a:accent6>
        <a:srgbClr val="C0540F"/>
      </a:accent6>
      <a:hlink>
        <a:srgbClr val="0563C1"/>
      </a:hlink>
      <a:folHlink>
        <a:srgbClr val="954F72"/>
      </a:folHlink>
    </a:clrScheme>
    <a:fontScheme name="Fannie Mae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screen_and_printed_internal" id="{DD91068B-26CE-478F-BC0A-1BA2EA2BC1A3}" vid="{5C280044-74A8-45D9-89AC-B3EABA7A83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Onscreen_and_printed_internal</Template>
  <TotalTime>10126</TotalTime>
  <Words>2501</Words>
  <Application>Microsoft Office PowerPoint</Application>
  <PresentationFormat>Widescreen</PresentationFormat>
  <Paragraphs>190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MS PGothic</vt:lpstr>
      <vt:lpstr>Arial</vt:lpstr>
      <vt:lpstr>Calibri</vt:lpstr>
      <vt:lpstr>Georgia</vt:lpstr>
      <vt:lpstr>Symbol</vt:lpstr>
      <vt:lpstr>Wingdings</vt:lpstr>
      <vt:lpstr>Office Theme</vt:lpstr>
      <vt:lpstr>Introduction to Machine Learning: Neural Networks and Deep Learning </vt:lpstr>
      <vt:lpstr>PowerPoint Presentation</vt:lpstr>
      <vt:lpstr>Rapidly Changing Role of Neural Networks  within AI and Machine Learning (ML)</vt:lpstr>
      <vt:lpstr>Why Neural Networks? Biological Origin </vt:lpstr>
      <vt:lpstr>Artificial Neural Networks (ANNs)</vt:lpstr>
      <vt:lpstr>Types of Artificial Neural Networks</vt:lpstr>
      <vt:lpstr>ANNs for Machine Learning: Mathematical Proofs of Our Intuition </vt:lpstr>
      <vt:lpstr>Evolution of ANNs and Emergence of Deep Learning Paradigm </vt:lpstr>
      <vt:lpstr>NN Training: Dimensionality Curse</vt:lpstr>
      <vt:lpstr>NN Training: Backpropagation (backward propagation of errors)</vt:lpstr>
      <vt:lpstr>Stochastic Gradient Descent (SGD)</vt:lpstr>
      <vt:lpstr>Stochastic Gradient Descent: Practical Challenges</vt:lpstr>
      <vt:lpstr>Year 2012: Deep learning approaches received high-visibility recognition</vt:lpstr>
      <vt:lpstr>Deep Learning (DL) Paradigm and NN-based Implementations</vt:lpstr>
      <vt:lpstr>PowerPoint Presentation</vt:lpstr>
      <vt:lpstr>Practically Important Types of DNNs: Convolutional NN (CNN)</vt:lpstr>
      <vt:lpstr>Practically Important Types of DNNs: Convolutional NN (CNN)</vt:lpstr>
      <vt:lpstr>Recurrent NNs: Long Short-Term Memory (LSTM) and Gated Recurrent Unit (GRU)</vt:lpstr>
      <vt:lpstr>Deep Learning and DNNs: Advantages, Challenges, and Solutions</vt:lpstr>
      <vt:lpstr>Data Augmentation Example: Synthetic Data in Self-Driving Vehicle Applications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 Ruwei</dc:creator>
  <cp:lastModifiedBy>Gavrishchaka, Valeriy</cp:lastModifiedBy>
  <cp:revision>578</cp:revision>
  <cp:lastPrinted>2017-04-20T19:52:19Z</cp:lastPrinted>
  <dcterms:created xsi:type="dcterms:W3CDTF">2016-06-03T02:30:18Z</dcterms:created>
  <dcterms:modified xsi:type="dcterms:W3CDTF">2017-09-06T21:09:39Z</dcterms:modified>
</cp:coreProperties>
</file>